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57" r:id="rId4"/>
    <p:sldId id="258" r:id="rId5"/>
    <p:sldId id="273" r:id="rId6"/>
    <p:sldId id="259" r:id="rId7"/>
    <p:sldId id="260" r:id="rId8"/>
    <p:sldId id="268" r:id="rId9"/>
    <p:sldId id="269" r:id="rId10"/>
    <p:sldId id="270" r:id="rId11"/>
    <p:sldId id="271" r:id="rId12"/>
    <p:sldId id="272" r:id="rId13"/>
    <p:sldId id="261" r:id="rId14"/>
    <p:sldId id="274" r:id="rId15"/>
    <p:sldId id="262" r:id="rId16"/>
    <p:sldId id="263" r:id="rId17"/>
    <p:sldId id="264" r:id="rId18"/>
    <p:sldId id="275" r:id="rId19"/>
    <p:sldId id="276" r:id="rId20"/>
    <p:sldId id="277" r:id="rId21"/>
    <p:sldId id="278" r:id="rId22"/>
    <p:sldId id="265" r:id="rId23"/>
    <p:sldId id="279" r:id="rId24"/>
    <p:sldId id="284" r:id="rId25"/>
    <p:sldId id="285" r:id="rId26"/>
    <p:sldId id="286" r:id="rId27"/>
    <p:sldId id="288" r:id="rId28"/>
    <p:sldId id="280" r:id="rId29"/>
    <p:sldId id="292" r:id="rId30"/>
    <p:sldId id="282" r:id="rId31"/>
    <p:sldId id="290" r:id="rId32"/>
    <p:sldId id="281" r:id="rId33"/>
    <p:sldId id="289" r:id="rId34"/>
    <p:sldId id="291" r:id="rId35"/>
    <p:sldId id="293" r:id="rId36"/>
    <p:sldId id="294" r:id="rId37"/>
    <p:sldId id="295" r:id="rId38"/>
    <p:sldId id="296" r:id="rId39"/>
    <p:sldId id="297" r:id="rId40"/>
    <p:sldId id="298" r:id="rId41"/>
    <p:sldId id="29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DC2123-59A0-4364-882D-44FA1437F377}"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9629-C196-4A98-A9F4-2B2BC8D776D2}" type="slidenum">
              <a:rPr lang="en-US" smtClean="0"/>
              <a:t>‹#›</a:t>
            </a:fld>
            <a:endParaRPr lang="en-US"/>
          </a:p>
        </p:txBody>
      </p:sp>
    </p:spTree>
    <p:extLst>
      <p:ext uri="{BB962C8B-B14F-4D97-AF65-F5344CB8AC3E}">
        <p14:creationId xmlns:p14="http://schemas.microsoft.com/office/powerpoint/2010/main" val="94977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C2123-59A0-4364-882D-44FA1437F377}"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9629-C196-4A98-A9F4-2B2BC8D776D2}" type="slidenum">
              <a:rPr lang="en-US" smtClean="0"/>
              <a:t>‹#›</a:t>
            </a:fld>
            <a:endParaRPr lang="en-US"/>
          </a:p>
        </p:txBody>
      </p:sp>
    </p:spTree>
    <p:extLst>
      <p:ext uri="{BB962C8B-B14F-4D97-AF65-F5344CB8AC3E}">
        <p14:creationId xmlns:p14="http://schemas.microsoft.com/office/powerpoint/2010/main" val="205851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C2123-59A0-4364-882D-44FA1437F377}"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9629-C196-4A98-A9F4-2B2BC8D776D2}" type="slidenum">
              <a:rPr lang="en-US" smtClean="0"/>
              <a:t>‹#›</a:t>
            </a:fld>
            <a:endParaRPr lang="en-US"/>
          </a:p>
        </p:txBody>
      </p:sp>
    </p:spTree>
    <p:extLst>
      <p:ext uri="{BB962C8B-B14F-4D97-AF65-F5344CB8AC3E}">
        <p14:creationId xmlns:p14="http://schemas.microsoft.com/office/powerpoint/2010/main" val="415594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C2123-59A0-4364-882D-44FA1437F377}"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9629-C196-4A98-A9F4-2B2BC8D776D2}" type="slidenum">
              <a:rPr lang="en-US" smtClean="0"/>
              <a:t>‹#›</a:t>
            </a:fld>
            <a:endParaRPr lang="en-US"/>
          </a:p>
        </p:txBody>
      </p:sp>
    </p:spTree>
    <p:extLst>
      <p:ext uri="{BB962C8B-B14F-4D97-AF65-F5344CB8AC3E}">
        <p14:creationId xmlns:p14="http://schemas.microsoft.com/office/powerpoint/2010/main" val="294707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DC2123-59A0-4364-882D-44FA1437F377}"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9629-C196-4A98-A9F4-2B2BC8D776D2}" type="slidenum">
              <a:rPr lang="en-US" smtClean="0"/>
              <a:t>‹#›</a:t>
            </a:fld>
            <a:endParaRPr lang="en-US"/>
          </a:p>
        </p:txBody>
      </p:sp>
    </p:spTree>
    <p:extLst>
      <p:ext uri="{BB962C8B-B14F-4D97-AF65-F5344CB8AC3E}">
        <p14:creationId xmlns:p14="http://schemas.microsoft.com/office/powerpoint/2010/main" val="58805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DC2123-59A0-4364-882D-44FA1437F377}"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79629-C196-4A98-A9F4-2B2BC8D776D2}" type="slidenum">
              <a:rPr lang="en-US" smtClean="0"/>
              <a:t>‹#›</a:t>
            </a:fld>
            <a:endParaRPr lang="en-US"/>
          </a:p>
        </p:txBody>
      </p:sp>
    </p:spTree>
    <p:extLst>
      <p:ext uri="{BB962C8B-B14F-4D97-AF65-F5344CB8AC3E}">
        <p14:creationId xmlns:p14="http://schemas.microsoft.com/office/powerpoint/2010/main" val="259628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C2123-59A0-4364-882D-44FA1437F377}" type="datetimeFigureOut">
              <a:rPr lang="en-US" smtClean="0"/>
              <a:t>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79629-C196-4A98-A9F4-2B2BC8D776D2}" type="slidenum">
              <a:rPr lang="en-US" smtClean="0"/>
              <a:t>‹#›</a:t>
            </a:fld>
            <a:endParaRPr lang="en-US"/>
          </a:p>
        </p:txBody>
      </p:sp>
    </p:spTree>
    <p:extLst>
      <p:ext uri="{BB962C8B-B14F-4D97-AF65-F5344CB8AC3E}">
        <p14:creationId xmlns:p14="http://schemas.microsoft.com/office/powerpoint/2010/main" val="1430426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DC2123-59A0-4364-882D-44FA1437F377}" type="datetimeFigureOut">
              <a:rPr lang="en-US" smtClean="0"/>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79629-C196-4A98-A9F4-2B2BC8D776D2}" type="slidenum">
              <a:rPr lang="en-US" smtClean="0"/>
              <a:t>‹#›</a:t>
            </a:fld>
            <a:endParaRPr lang="en-US"/>
          </a:p>
        </p:txBody>
      </p:sp>
    </p:spTree>
    <p:extLst>
      <p:ext uri="{BB962C8B-B14F-4D97-AF65-F5344CB8AC3E}">
        <p14:creationId xmlns:p14="http://schemas.microsoft.com/office/powerpoint/2010/main" val="88818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C2123-59A0-4364-882D-44FA1437F377}" type="datetimeFigureOut">
              <a:rPr lang="en-US" smtClean="0"/>
              <a:t>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79629-C196-4A98-A9F4-2B2BC8D776D2}" type="slidenum">
              <a:rPr lang="en-US" smtClean="0"/>
              <a:t>‹#›</a:t>
            </a:fld>
            <a:endParaRPr lang="en-US"/>
          </a:p>
        </p:txBody>
      </p:sp>
    </p:spTree>
    <p:extLst>
      <p:ext uri="{BB962C8B-B14F-4D97-AF65-F5344CB8AC3E}">
        <p14:creationId xmlns:p14="http://schemas.microsoft.com/office/powerpoint/2010/main" val="308683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DC2123-59A0-4364-882D-44FA1437F377}"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79629-C196-4A98-A9F4-2B2BC8D776D2}" type="slidenum">
              <a:rPr lang="en-US" smtClean="0"/>
              <a:t>‹#›</a:t>
            </a:fld>
            <a:endParaRPr lang="en-US"/>
          </a:p>
        </p:txBody>
      </p:sp>
    </p:spTree>
    <p:extLst>
      <p:ext uri="{BB962C8B-B14F-4D97-AF65-F5344CB8AC3E}">
        <p14:creationId xmlns:p14="http://schemas.microsoft.com/office/powerpoint/2010/main" val="253919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DC2123-59A0-4364-882D-44FA1437F377}"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79629-C196-4A98-A9F4-2B2BC8D776D2}" type="slidenum">
              <a:rPr lang="en-US" smtClean="0"/>
              <a:t>‹#›</a:t>
            </a:fld>
            <a:endParaRPr lang="en-US"/>
          </a:p>
        </p:txBody>
      </p:sp>
    </p:spTree>
    <p:extLst>
      <p:ext uri="{BB962C8B-B14F-4D97-AF65-F5344CB8AC3E}">
        <p14:creationId xmlns:p14="http://schemas.microsoft.com/office/powerpoint/2010/main" val="4172992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C2123-59A0-4364-882D-44FA1437F377}" type="datetimeFigureOut">
              <a:rPr lang="en-US" smtClean="0"/>
              <a:t>2/28/2019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79629-C196-4A98-A9F4-2B2BC8D776D2}" type="slidenum">
              <a:rPr lang="en-US" smtClean="0"/>
              <a:t>‹#›</a:t>
            </a:fld>
            <a:endParaRPr lang="en-US"/>
          </a:p>
        </p:txBody>
      </p:sp>
    </p:spTree>
    <p:extLst>
      <p:ext uri="{BB962C8B-B14F-4D97-AF65-F5344CB8AC3E}">
        <p14:creationId xmlns:p14="http://schemas.microsoft.com/office/powerpoint/2010/main" val="357931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ncbi.nlm.nih.gov/pubmed/21144787"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cbi.nlm.nih.gov/pubmed/2114478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cbi.nlm.nih.gov/pubmed/2114478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20118"/>
            <a:ext cx="9144000" cy="1897039"/>
          </a:xfrm>
        </p:spPr>
        <p:txBody>
          <a:bodyPr>
            <a:normAutofit fontScale="90000"/>
          </a:bodyPr>
          <a:lstStyle/>
          <a:p>
            <a:pPr>
              <a:lnSpc>
                <a:spcPct val="100000"/>
              </a:lnSpc>
              <a:spcBef>
                <a:spcPts val="600"/>
              </a:spcBef>
            </a:pPr>
            <a:r>
              <a:rPr lang="en-US" b="1" smtClean="0">
                <a:solidFill>
                  <a:srgbClr val="0000FF"/>
                </a:solidFill>
                <a:latin typeface="Arial" panose="020B0604020202020204" pitchFamily="34" charset="0"/>
                <a:cs typeface="Arial" panose="020B0604020202020204" pitchFamily="34" charset="0"/>
              </a:rPr>
              <a:t>TẬP HUẤN VIẾT BÁO CÁO </a:t>
            </a:r>
            <a:br>
              <a:rPr lang="en-US" b="1" smtClean="0">
                <a:solidFill>
                  <a:srgbClr val="0000FF"/>
                </a:solidFill>
                <a:latin typeface="Arial" panose="020B0604020202020204" pitchFamily="34" charset="0"/>
                <a:cs typeface="Arial" panose="020B0604020202020204" pitchFamily="34" charset="0"/>
              </a:rPr>
            </a:br>
            <a:r>
              <a:rPr lang="en-US" b="1" smtClean="0">
                <a:solidFill>
                  <a:srgbClr val="0000FF"/>
                </a:solidFill>
                <a:latin typeface="Arial" panose="020B0604020202020204" pitchFamily="34" charset="0"/>
                <a:cs typeface="Arial" panose="020B0604020202020204" pitchFamily="34" charset="0"/>
              </a:rPr>
              <a:t>Ý TƯỞNG SÁNG TẠO</a:t>
            </a:r>
            <a:endParaRPr lang="en-US" b="1">
              <a:solidFill>
                <a:srgbClr val="0000FF"/>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5131559"/>
            <a:ext cx="9144000" cy="685800"/>
          </a:xfrm>
        </p:spPr>
        <p:txBody>
          <a:bodyPr/>
          <a:lstStyle/>
          <a:p>
            <a:r>
              <a:rPr lang="en-US" b="1" i="1" smtClean="0">
                <a:latin typeface="Arial" panose="020B0604020202020204" pitchFamily="34" charset="0"/>
                <a:cs typeface="Arial" panose="020B0604020202020204" pitchFamily="34" charset="0"/>
              </a:rPr>
              <a:t>Nam Định, ngày </a:t>
            </a:r>
            <a:r>
              <a:rPr lang="en-US" b="1" i="1" smtClean="0">
                <a:latin typeface="Arial" panose="020B0604020202020204" pitchFamily="34" charset="0"/>
                <a:cs typeface="Arial" panose="020B0604020202020204" pitchFamily="34" charset="0"/>
              </a:rPr>
              <a:t>01 </a:t>
            </a:r>
            <a:r>
              <a:rPr lang="en-US" b="1" i="1" smtClean="0">
                <a:latin typeface="Arial" panose="020B0604020202020204" pitchFamily="34" charset="0"/>
                <a:cs typeface="Arial" panose="020B0604020202020204" pitchFamily="34" charset="0"/>
              </a:rPr>
              <a:t>tháng </a:t>
            </a:r>
            <a:r>
              <a:rPr lang="en-US" b="1" i="1" smtClean="0">
                <a:latin typeface="Arial" panose="020B0604020202020204" pitchFamily="34" charset="0"/>
                <a:cs typeface="Arial" panose="020B0604020202020204" pitchFamily="34" charset="0"/>
              </a:rPr>
              <a:t>3 </a:t>
            </a:r>
            <a:r>
              <a:rPr lang="en-US" b="1" i="1" smtClean="0">
                <a:latin typeface="Arial" panose="020B0604020202020204" pitchFamily="34" charset="0"/>
                <a:cs typeface="Arial" panose="020B0604020202020204" pitchFamily="34" charset="0"/>
              </a:rPr>
              <a:t>năm </a:t>
            </a:r>
            <a:r>
              <a:rPr lang="en-US" b="1" i="1" smtClean="0">
                <a:latin typeface="Arial" panose="020B0604020202020204" pitchFamily="34" charset="0"/>
                <a:cs typeface="Arial" panose="020B0604020202020204" pitchFamily="34" charset="0"/>
              </a:rPr>
              <a:t>2019</a:t>
            </a:r>
            <a:endParaRPr lang="en-US" b="1" i="1">
              <a:latin typeface="Arial" panose="020B0604020202020204" pitchFamily="34" charset="0"/>
              <a:cs typeface="Arial" panose="020B0604020202020204" pitchFamily="34" charset="0"/>
            </a:endParaRPr>
          </a:p>
        </p:txBody>
      </p:sp>
      <p:sp>
        <p:nvSpPr>
          <p:cNvPr id="4" name="Title 1"/>
          <p:cNvSpPr txBox="1">
            <a:spLocks/>
          </p:cNvSpPr>
          <p:nvPr/>
        </p:nvSpPr>
        <p:spPr>
          <a:xfrm>
            <a:off x="1023582" y="511789"/>
            <a:ext cx="9644418" cy="111229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Bef>
                <a:spcPts val="600"/>
              </a:spcBef>
            </a:pPr>
            <a:r>
              <a:rPr lang="en-US" sz="2400" smtClean="0">
                <a:solidFill>
                  <a:srgbClr val="FF0000"/>
                </a:solidFill>
                <a:latin typeface="Arial" panose="020B0604020202020204" pitchFamily="34" charset="0"/>
                <a:cs typeface="Arial" panose="020B0604020202020204" pitchFamily="34" charset="0"/>
              </a:rPr>
              <a:t>TRƯỜNG ĐẠI HỌC ĐIỀU DƯỠNG NAM ĐỊNH</a:t>
            </a:r>
          </a:p>
          <a:p>
            <a:pPr>
              <a:lnSpc>
                <a:spcPct val="100000"/>
              </a:lnSpc>
              <a:spcBef>
                <a:spcPts val="600"/>
              </a:spcBef>
            </a:pPr>
            <a:r>
              <a:rPr lang="en-US" sz="2400" b="1" smtClean="0">
                <a:solidFill>
                  <a:srgbClr val="FF0000"/>
                </a:solidFill>
                <a:latin typeface="Arial" panose="020B0604020202020204" pitchFamily="34" charset="0"/>
                <a:cs typeface="Arial" panose="020B0604020202020204" pitchFamily="34" charset="0"/>
              </a:rPr>
              <a:t>BAN TỔ CHỨC HỘI THI Ý TƯỞNG SÁNG TẠO SINH VIÊN</a:t>
            </a:r>
            <a:endParaRPr lang="en-US" sz="24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8115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2138"/>
            <a:ext cx="10515600" cy="6045958"/>
          </a:xfrm>
        </p:spPr>
        <p:txBody>
          <a:bodyPr>
            <a:normAutofit fontScale="85000" lnSpcReduction="10000"/>
          </a:bodyPr>
          <a:lstStyle/>
          <a:p>
            <a:pPr marL="0" indent="519113" algn="just">
              <a:lnSpc>
                <a:spcPct val="110000"/>
              </a:lnSpc>
              <a:buNone/>
            </a:pPr>
            <a:r>
              <a:rPr lang="de-DE">
                <a:latin typeface="Arial" panose="020B0604020202020204" pitchFamily="34" charset="0"/>
                <a:cs typeface="Arial" panose="020B0604020202020204" pitchFamily="34" charset="0"/>
              </a:rPr>
              <a:t>Như vậy có thể thấy nhược điểm của các phương pháp được sử dụng để sàng lọc và dự báo nguy cơ tiến triển bệnh ĐTĐ type II trong 10 năm tại cộng đồng hiện nay là:</a:t>
            </a:r>
            <a:endParaRPr lang="en-US">
              <a:latin typeface="Arial" panose="020B0604020202020204" pitchFamily="34" charset="0"/>
              <a:cs typeface="Arial" panose="020B0604020202020204" pitchFamily="34" charset="0"/>
            </a:endParaRPr>
          </a:p>
          <a:p>
            <a:pPr marL="0" lvl="0" indent="519113" algn="just">
              <a:lnSpc>
                <a:spcPct val="110000"/>
              </a:lnSpc>
              <a:buNone/>
            </a:pPr>
            <a:r>
              <a:rPr lang="de-DE" smtClean="0">
                <a:latin typeface="Arial" panose="020B0604020202020204" pitchFamily="34" charset="0"/>
                <a:cs typeface="Arial" panose="020B0604020202020204" pitchFamily="34" charset="0"/>
              </a:rPr>
              <a:t>- Không </a:t>
            </a:r>
            <a:r>
              <a:rPr lang="de-DE">
                <a:latin typeface="Arial" panose="020B0604020202020204" pitchFamily="34" charset="0"/>
                <a:cs typeface="Arial" panose="020B0604020202020204" pitchFamily="34" charset="0"/>
              </a:rPr>
              <a:t>thể sử dụng nghiệm pháp nạp đường huyết bằng đường uống (xét nghiệm máu) để dự báo được nguy cơ tiến triển bệnh trong tương lai. </a:t>
            </a:r>
            <a:endParaRPr lang="en-US">
              <a:latin typeface="Arial" panose="020B0604020202020204" pitchFamily="34" charset="0"/>
              <a:cs typeface="Arial" panose="020B0604020202020204" pitchFamily="34" charset="0"/>
            </a:endParaRPr>
          </a:p>
          <a:p>
            <a:pPr marL="0" lvl="0" indent="519113" algn="just">
              <a:lnSpc>
                <a:spcPct val="110000"/>
              </a:lnSpc>
              <a:buNone/>
            </a:pPr>
            <a:r>
              <a:rPr lang="de-DE" smtClean="0">
                <a:latin typeface="Arial" panose="020B0604020202020204" pitchFamily="34" charset="0"/>
                <a:cs typeface="Arial" panose="020B0604020202020204" pitchFamily="34" charset="0"/>
              </a:rPr>
              <a:t>- Phương </a:t>
            </a:r>
            <a:r>
              <a:rPr lang="de-DE">
                <a:latin typeface="Arial" panose="020B0604020202020204" pitchFamily="34" charset="0"/>
                <a:cs typeface="Arial" panose="020B0604020202020204" pitchFamily="34" charset="0"/>
              </a:rPr>
              <a:t>pháp xét nghiệm máu </a:t>
            </a:r>
            <a:r>
              <a:rPr lang="vi-VN">
                <a:latin typeface="Arial" panose="020B0604020202020204" pitchFamily="34" charset="0"/>
                <a:cs typeface="Arial" panose="020B0604020202020204" pitchFamily="34" charset="0"/>
              </a:rPr>
              <a:t>cũng </a:t>
            </a:r>
            <a:r>
              <a:rPr lang="de-DE">
                <a:latin typeface="Arial" panose="020B0604020202020204" pitchFamily="34" charset="0"/>
                <a:cs typeface="Arial" panose="020B0604020202020204" pitchFamily="34" charset="0"/>
              </a:rPr>
              <a:t>không thể áp dụng đồng thời trên nhiều đối tượng cùng lúc do kỹ thuật phức tạp, tốn kém kinh tế và thời </a:t>
            </a:r>
            <a:r>
              <a:rPr lang="de-DE" smtClean="0">
                <a:latin typeface="Arial" panose="020B0604020202020204" pitchFamily="34" charset="0"/>
                <a:cs typeface="Arial" panose="020B0604020202020204" pitchFamily="34" charset="0"/>
              </a:rPr>
              <a:t>gian.</a:t>
            </a:r>
          </a:p>
          <a:p>
            <a:pPr marL="0" lvl="0" indent="519113" algn="just">
              <a:lnSpc>
                <a:spcPct val="110000"/>
              </a:lnSpc>
              <a:buNone/>
            </a:pPr>
            <a:r>
              <a:rPr lang="de-DE" smtClean="0">
                <a:latin typeface="Arial" panose="020B0604020202020204" pitchFamily="34" charset="0"/>
                <a:cs typeface="Arial" panose="020B0604020202020204" pitchFamily="34" charset="0"/>
              </a:rPr>
              <a:t>- Áp </a:t>
            </a:r>
            <a:r>
              <a:rPr lang="de-DE">
                <a:latin typeface="Arial" panose="020B0604020202020204" pitchFamily="34" charset="0"/>
                <a:cs typeface="Arial" panose="020B0604020202020204" pitchFamily="34" charset="0"/>
              </a:rPr>
              <a:t>dụng thang đo FINDRISC vào Việt Nam mà chưa điều chỉnh BMI và vòng bụng cho người Châu Á cho kết quả thấp hơn thực </a:t>
            </a:r>
            <a:r>
              <a:rPr lang="de-DE" smtClean="0">
                <a:latin typeface="Arial" panose="020B0604020202020204" pitchFamily="34" charset="0"/>
                <a:cs typeface="Arial" panose="020B0604020202020204" pitchFamily="34" charset="0"/>
              </a:rPr>
              <a:t>tế.</a:t>
            </a:r>
          </a:p>
          <a:p>
            <a:pPr marL="0" lvl="0" indent="519113" algn="just">
              <a:lnSpc>
                <a:spcPct val="110000"/>
              </a:lnSpc>
              <a:buNone/>
            </a:pPr>
            <a:r>
              <a:rPr lang="de-DE" smtClean="0">
                <a:latin typeface="Arial" panose="020B0604020202020204" pitchFamily="34" charset="0"/>
                <a:cs typeface="Arial" panose="020B0604020202020204" pitchFamily="34" charset="0"/>
              </a:rPr>
              <a:t>- Không </a:t>
            </a:r>
            <a:r>
              <a:rPr lang="de-DE">
                <a:latin typeface="Arial" panose="020B0604020202020204" pitchFamily="34" charset="0"/>
                <a:cs typeface="Arial" panose="020B0604020202020204" pitchFamily="34" charset="0"/>
              </a:rPr>
              <a:t>sử dụng đúng công thức tính cỡ mẫu cho dự báo nguy cơ mắc bệnh dẫn đến cỡ mẫu không đại diện cho quần </a:t>
            </a:r>
            <a:r>
              <a:rPr lang="de-DE" smtClean="0">
                <a:latin typeface="Arial" panose="020B0604020202020204" pitchFamily="34" charset="0"/>
                <a:cs typeface="Arial" panose="020B0604020202020204" pitchFamily="34" charset="0"/>
              </a:rPr>
              <a:t>thể.</a:t>
            </a:r>
          </a:p>
          <a:p>
            <a:pPr marL="0" lvl="0" indent="519113" algn="just">
              <a:lnSpc>
                <a:spcPct val="110000"/>
              </a:lnSpc>
              <a:buNone/>
            </a:pPr>
            <a:r>
              <a:rPr lang="de-DE" smtClean="0">
                <a:latin typeface="Arial" panose="020B0604020202020204" pitchFamily="34" charset="0"/>
                <a:cs typeface="Arial" panose="020B0604020202020204" pitchFamily="34" charset="0"/>
              </a:rPr>
              <a:t>- Chọn </a:t>
            </a:r>
            <a:r>
              <a:rPr lang="de-DE">
                <a:latin typeface="Arial" panose="020B0604020202020204" pitchFamily="34" charset="0"/>
                <a:cs typeface="Arial" panose="020B0604020202020204" pitchFamily="34" charset="0"/>
              </a:rPr>
              <a:t>chủ đích đối tượng tham gia nên kết quả không có khả năng ngoại suy cho toàn bộ quần thể</a:t>
            </a:r>
            <a:r>
              <a:rPr lang="de-DE" smtClean="0">
                <a:latin typeface="Arial" panose="020B0604020202020204" pitchFamily="34" charset="0"/>
                <a:cs typeface="Arial" panose="020B0604020202020204" pitchFamily="34" charset="0"/>
              </a:rPr>
              <a:t>.</a:t>
            </a:r>
          </a:p>
          <a:p>
            <a:pPr marL="0" indent="519113" algn="just">
              <a:lnSpc>
                <a:spcPct val="110000"/>
              </a:lnSpc>
              <a:buNone/>
            </a:pPr>
            <a:r>
              <a:rPr lang="de-DE" smtClean="0">
                <a:solidFill>
                  <a:srgbClr val="FF0000"/>
                </a:solidFill>
                <a:latin typeface="Arial" panose="020B0604020202020204" pitchFamily="34" charset="0"/>
                <a:cs typeface="Arial" panose="020B0604020202020204" pitchFamily="34" charset="0"/>
              </a:rPr>
              <a:t>(Nhược điểm của các giải pháp đã biết)</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4154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3582"/>
            <a:ext cx="10515600" cy="5404514"/>
          </a:xfrm>
        </p:spPr>
        <p:txBody>
          <a:bodyPr>
            <a:normAutofit/>
          </a:bodyPr>
          <a:lstStyle/>
          <a:p>
            <a:pPr marL="0" indent="463550" algn="just">
              <a:lnSpc>
                <a:spcPct val="100000"/>
              </a:lnSpc>
              <a:buNone/>
            </a:pPr>
            <a:r>
              <a:rPr lang="de-DE" sz="2700">
                <a:latin typeface="Arial" panose="020B0604020202020204" pitchFamily="34" charset="0"/>
                <a:cs typeface="Arial" panose="020B0604020202020204" pitchFamily="34" charset="0"/>
              </a:rPr>
              <a:t>Với các hạn chế như trên dễ nhận thấy việc dự báo nguy cơ cho một cộng đồng lớn của các tác giả trên là chưa chính xác. Do đó khi áp dụng thang đo FINDRISC vào Việt Nam để dự sàng lọc và dự báo nguy cơ tiến triển bệnh trong cộng đồng cần phải có những điều chỉnh phù hợp về các chỉ số trong thang đo cũng như tính cỡ mẫu và cách chọn mẫu mang tính đại diện cho quần thể</a:t>
            </a:r>
            <a:r>
              <a:rPr lang="de-DE" sz="2700" smtClean="0">
                <a:latin typeface="Arial" panose="020B0604020202020204" pitchFamily="34" charset="0"/>
                <a:cs typeface="Arial" panose="020B0604020202020204" pitchFamily="34" charset="0"/>
              </a:rPr>
              <a:t>.</a:t>
            </a:r>
          </a:p>
          <a:p>
            <a:pPr marL="0" indent="463550" algn="just">
              <a:lnSpc>
                <a:spcPct val="100000"/>
              </a:lnSpc>
              <a:buNone/>
            </a:pPr>
            <a:r>
              <a:rPr lang="de-DE" sz="2700" smtClean="0">
                <a:solidFill>
                  <a:srgbClr val="FF0000"/>
                </a:solidFill>
                <a:latin typeface="Arial" panose="020B0604020202020204" pitchFamily="34" charset="0"/>
                <a:cs typeface="Arial" panose="020B0604020202020204" pitchFamily="34" charset="0"/>
              </a:rPr>
              <a:t>(Nguyên nhân hình thành ý tưởng)</a:t>
            </a:r>
            <a:endParaRPr lang="en-US" sz="27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5895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3582"/>
            <a:ext cx="10515600" cy="5404514"/>
          </a:xfrm>
        </p:spPr>
        <p:txBody>
          <a:bodyPr>
            <a:normAutofit/>
          </a:bodyPr>
          <a:lstStyle/>
          <a:p>
            <a:pPr marL="0" indent="463550" algn="just">
              <a:buNone/>
            </a:pPr>
            <a:r>
              <a:rPr lang="de-DE">
                <a:latin typeface="Arial" panose="020B0604020202020204" pitchFamily="34" charset="0"/>
                <a:cs typeface="Arial" panose="020B0604020202020204" pitchFamily="34" charset="0"/>
              </a:rPr>
              <a:t>ĐTĐ type 2 có một giai đoạn tiền lâm sàng không triệu chứng kéo dài rất lâu và thường không được chẩn đoán. Vào thời điểm chẩn đoán, trên 59% bệnh nhân đã có một hoặc nhiều biến chứng. Tỉ lệ bệnh lý võng mạc vào thời điểm chẩn đoán dao động từ 20-40%. Vì sự phát triển của bệnh lý võng mạc liên quan đến thời gian mắc bệnh, người ta ước tính rằng ĐTĐ type 2 có thể khởi phát 12 năm trước khi được chẩn đoán trên lâm sàng. Do đó việc chẩn đoán sớm những đối tượng có nguy cơ cao và dự báo được sự xuất hiện của bệnh trong tương lai là điều vô cùng quan trọng không chỉ cho cộng đồng mà cho cả ngành y tế và xã hội nói chung.</a:t>
            </a:r>
            <a:endParaRPr lang="en-US">
              <a:latin typeface="Arial" panose="020B0604020202020204" pitchFamily="34" charset="0"/>
              <a:cs typeface="Arial" panose="020B0604020202020204" pitchFamily="34" charset="0"/>
            </a:endParaRPr>
          </a:p>
          <a:p>
            <a:pPr marL="0" indent="463550" algn="just">
              <a:lnSpc>
                <a:spcPct val="100000"/>
              </a:lnSpc>
              <a:buNone/>
            </a:pPr>
            <a:r>
              <a:rPr lang="de-DE" sz="2700" smtClean="0">
                <a:solidFill>
                  <a:srgbClr val="FF0000"/>
                </a:solidFill>
                <a:latin typeface="Arial" panose="020B0604020202020204" pitchFamily="34" charset="0"/>
                <a:cs typeface="Arial" panose="020B0604020202020204" pitchFamily="34" charset="0"/>
              </a:rPr>
              <a:t>(Sự cần thiết của ý tưởng)</a:t>
            </a:r>
            <a:endParaRPr lang="en-US" sz="27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6186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2. Mục tiêu của ý tưởng</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59808" y="1825625"/>
            <a:ext cx="10493991" cy="4351338"/>
          </a:xfrm>
        </p:spPr>
        <p:txBody>
          <a:bodyPr>
            <a:normAutofit/>
          </a:bodyPr>
          <a:lstStyle/>
          <a:p>
            <a:pPr marL="0" indent="0" algn="just">
              <a:lnSpc>
                <a:spcPct val="100000"/>
              </a:lnSpc>
              <a:spcBef>
                <a:spcPts val="1200"/>
              </a:spcBef>
              <a:buNone/>
            </a:pPr>
            <a:r>
              <a:rPr lang="en-US">
                <a:latin typeface="Arial" panose="020B0604020202020204" pitchFamily="34" charset="0"/>
                <a:cs typeface="Arial" panose="020B0604020202020204" pitchFamily="34" charset="0"/>
              </a:rPr>
              <a:t>Đảm bảo tiêu chí </a:t>
            </a:r>
            <a:r>
              <a:rPr lang="en-US" smtClean="0">
                <a:latin typeface="Arial" panose="020B0604020202020204" pitchFamily="34" charset="0"/>
                <a:cs typeface="Arial" panose="020B0604020202020204" pitchFamily="34" charset="0"/>
              </a:rPr>
              <a:t>SMART:</a:t>
            </a:r>
            <a:endParaRPr lang="en-US">
              <a:latin typeface="Arial" panose="020B0604020202020204" pitchFamily="34" charset="0"/>
              <a:cs typeface="Arial" panose="020B0604020202020204" pitchFamily="34" charset="0"/>
            </a:endParaRPr>
          </a:p>
          <a:p>
            <a:pPr algn="just">
              <a:lnSpc>
                <a:spcPct val="100000"/>
              </a:lnSpc>
              <a:spcBef>
                <a:spcPts val="1200"/>
              </a:spcBef>
            </a:pPr>
            <a:r>
              <a:rPr lang="vi-VN">
                <a:solidFill>
                  <a:srgbClr val="FF0000"/>
                </a:solidFill>
                <a:latin typeface="Arial" panose="020B0604020202020204" pitchFamily="34" charset="0"/>
                <a:cs typeface="Arial" panose="020B0604020202020204" pitchFamily="34" charset="0"/>
              </a:rPr>
              <a:t>S - Specific : Cụ thể, dễ hiểu</a:t>
            </a:r>
            <a:r>
              <a:rPr lang="vi-VN" smtClean="0">
                <a:solidFill>
                  <a:srgbClr val="FF0000"/>
                </a:solidFill>
                <a:latin typeface="Arial" panose="020B0604020202020204" pitchFamily="34" charset="0"/>
                <a:cs typeface="Arial" panose="020B0604020202020204" pitchFamily="34" charset="0"/>
              </a:rPr>
              <a:t>.</a:t>
            </a:r>
            <a:endParaRPr lang="en-US" smtClean="0">
              <a:solidFill>
                <a:srgbClr val="FF0000"/>
              </a:solidFill>
              <a:latin typeface="Arial" panose="020B0604020202020204" pitchFamily="34" charset="0"/>
              <a:cs typeface="Arial" panose="020B0604020202020204" pitchFamily="34" charset="0"/>
            </a:endParaRPr>
          </a:p>
          <a:p>
            <a:pPr algn="just">
              <a:lnSpc>
                <a:spcPct val="100000"/>
              </a:lnSpc>
              <a:spcBef>
                <a:spcPts val="1200"/>
              </a:spcBef>
            </a:pPr>
            <a:r>
              <a:rPr lang="vi-VN" smtClean="0">
                <a:solidFill>
                  <a:srgbClr val="FF0000"/>
                </a:solidFill>
                <a:latin typeface="Arial" panose="020B0604020202020204" pitchFamily="34" charset="0"/>
                <a:cs typeface="Arial" panose="020B0604020202020204" pitchFamily="34" charset="0"/>
              </a:rPr>
              <a:t>M </a:t>
            </a:r>
            <a:r>
              <a:rPr lang="vi-VN">
                <a:solidFill>
                  <a:srgbClr val="FF0000"/>
                </a:solidFill>
                <a:latin typeface="Arial" panose="020B0604020202020204" pitchFamily="34" charset="0"/>
                <a:cs typeface="Arial" panose="020B0604020202020204" pitchFamily="34" charset="0"/>
              </a:rPr>
              <a:t>- Measurable : Đo lường </a:t>
            </a:r>
            <a:r>
              <a:rPr lang="vi-VN" smtClean="0">
                <a:solidFill>
                  <a:srgbClr val="FF0000"/>
                </a:solidFill>
                <a:latin typeface="Arial" panose="020B0604020202020204" pitchFamily="34" charset="0"/>
                <a:cs typeface="Arial" panose="020B0604020202020204" pitchFamily="34" charset="0"/>
              </a:rPr>
              <a:t>được</a:t>
            </a:r>
            <a:endParaRPr lang="en-US" smtClean="0">
              <a:solidFill>
                <a:srgbClr val="FF0000"/>
              </a:solidFill>
              <a:latin typeface="Arial" panose="020B0604020202020204" pitchFamily="34" charset="0"/>
              <a:cs typeface="Arial" panose="020B0604020202020204" pitchFamily="34" charset="0"/>
            </a:endParaRPr>
          </a:p>
          <a:p>
            <a:pPr algn="just">
              <a:lnSpc>
                <a:spcPct val="100000"/>
              </a:lnSpc>
              <a:spcBef>
                <a:spcPts val="1200"/>
              </a:spcBef>
            </a:pPr>
            <a:r>
              <a:rPr lang="vi-VN" smtClean="0">
                <a:solidFill>
                  <a:srgbClr val="FF0000"/>
                </a:solidFill>
                <a:latin typeface="Arial" panose="020B0604020202020204" pitchFamily="34" charset="0"/>
                <a:cs typeface="Arial" panose="020B0604020202020204" pitchFamily="34" charset="0"/>
              </a:rPr>
              <a:t>A </a:t>
            </a:r>
            <a:r>
              <a:rPr lang="vi-VN">
                <a:solidFill>
                  <a:srgbClr val="FF0000"/>
                </a:solidFill>
                <a:latin typeface="Arial" panose="020B0604020202020204" pitchFamily="34" charset="0"/>
                <a:cs typeface="Arial" panose="020B0604020202020204" pitchFamily="34" charset="0"/>
              </a:rPr>
              <a:t>- Attainable : Có thể đạt </a:t>
            </a:r>
            <a:r>
              <a:rPr lang="vi-VN" smtClean="0">
                <a:solidFill>
                  <a:srgbClr val="FF0000"/>
                </a:solidFill>
                <a:latin typeface="Arial" panose="020B0604020202020204" pitchFamily="34" charset="0"/>
                <a:cs typeface="Arial" panose="020B0604020202020204" pitchFamily="34" charset="0"/>
              </a:rPr>
              <a:t>được</a:t>
            </a:r>
            <a:endParaRPr lang="en-US" smtClean="0">
              <a:solidFill>
                <a:srgbClr val="FF0000"/>
              </a:solidFill>
              <a:latin typeface="Arial" panose="020B0604020202020204" pitchFamily="34" charset="0"/>
              <a:cs typeface="Arial" panose="020B0604020202020204" pitchFamily="34" charset="0"/>
            </a:endParaRPr>
          </a:p>
          <a:p>
            <a:pPr algn="just">
              <a:lnSpc>
                <a:spcPct val="100000"/>
              </a:lnSpc>
              <a:spcBef>
                <a:spcPts val="1200"/>
              </a:spcBef>
            </a:pPr>
            <a:r>
              <a:rPr lang="vi-VN" smtClean="0">
                <a:solidFill>
                  <a:srgbClr val="FF0000"/>
                </a:solidFill>
                <a:latin typeface="Arial" panose="020B0604020202020204" pitchFamily="34" charset="0"/>
                <a:cs typeface="Arial" panose="020B0604020202020204" pitchFamily="34" charset="0"/>
              </a:rPr>
              <a:t>R </a:t>
            </a:r>
            <a:r>
              <a:rPr lang="vi-VN">
                <a:solidFill>
                  <a:srgbClr val="FF0000"/>
                </a:solidFill>
                <a:latin typeface="Arial" panose="020B0604020202020204" pitchFamily="34" charset="0"/>
                <a:cs typeface="Arial" panose="020B0604020202020204" pitchFamily="34" charset="0"/>
              </a:rPr>
              <a:t>- Relevant : Thực </a:t>
            </a:r>
            <a:r>
              <a:rPr lang="vi-VN" smtClean="0">
                <a:solidFill>
                  <a:srgbClr val="FF0000"/>
                </a:solidFill>
                <a:latin typeface="Arial" panose="020B0604020202020204" pitchFamily="34" charset="0"/>
                <a:cs typeface="Arial" panose="020B0604020202020204" pitchFamily="34" charset="0"/>
              </a:rPr>
              <a:t>tế</a:t>
            </a:r>
            <a:endParaRPr lang="en-US" smtClean="0">
              <a:solidFill>
                <a:srgbClr val="FF0000"/>
              </a:solidFill>
              <a:latin typeface="Arial" panose="020B0604020202020204" pitchFamily="34" charset="0"/>
              <a:cs typeface="Arial" panose="020B0604020202020204" pitchFamily="34" charset="0"/>
            </a:endParaRPr>
          </a:p>
          <a:p>
            <a:pPr algn="just">
              <a:lnSpc>
                <a:spcPct val="100000"/>
              </a:lnSpc>
              <a:spcBef>
                <a:spcPts val="1200"/>
              </a:spcBef>
            </a:pPr>
            <a:r>
              <a:rPr lang="vi-VN" smtClean="0">
                <a:solidFill>
                  <a:srgbClr val="FF0000"/>
                </a:solidFill>
                <a:latin typeface="Arial" panose="020B0604020202020204" pitchFamily="34" charset="0"/>
                <a:cs typeface="Arial" panose="020B0604020202020204" pitchFamily="34" charset="0"/>
              </a:rPr>
              <a:t>T </a:t>
            </a:r>
            <a:r>
              <a:rPr lang="vi-VN">
                <a:solidFill>
                  <a:srgbClr val="FF0000"/>
                </a:solidFill>
                <a:latin typeface="Arial" panose="020B0604020202020204" pitchFamily="34" charset="0"/>
                <a:cs typeface="Arial" panose="020B0604020202020204" pitchFamily="34" charset="0"/>
              </a:rPr>
              <a:t>- Time-Bound : Thời gian hoàn </a:t>
            </a:r>
            <a:r>
              <a:rPr lang="vi-VN" smtClean="0">
                <a:solidFill>
                  <a:srgbClr val="FF0000"/>
                </a:solidFill>
                <a:latin typeface="Arial" panose="020B0604020202020204" pitchFamily="34" charset="0"/>
                <a:cs typeface="Arial" panose="020B0604020202020204" pitchFamily="34" charset="0"/>
              </a:rPr>
              <a:t>thành</a:t>
            </a:r>
            <a:endParaRPr lang="en-US"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5790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ình ảnh có liên qu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9907"/>
            <a:ext cx="10515600" cy="6394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311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latin typeface="Arial" panose="020B0604020202020204" pitchFamily="34" charset="0"/>
                <a:cs typeface="Arial" panose="020B0604020202020204" pitchFamily="34" charset="0"/>
              </a:rPr>
              <a:t>Ví dụ về mục tiêu của ý tưởng</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10515600" cy="3510650"/>
          </a:xfrm>
        </p:spPr>
        <p:txBody>
          <a:bodyPr/>
          <a:lstStyle/>
          <a:p>
            <a:pPr marL="514350" indent="-514350" algn="just">
              <a:lnSpc>
                <a:spcPct val="100000"/>
              </a:lnSpc>
              <a:spcBef>
                <a:spcPts val="1200"/>
              </a:spcBef>
              <a:buFont typeface="+mj-lt"/>
              <a:buAutoNum type="arabicPeriod"/>
            </a:pPr>
            <a:r>
              <a:rPr lang="de-DE" smtClean="0">
                <a:latin typeface="Arial" panose="020B0604020202020204" pitchFamily="34" charset="0"/>
                <a:cs typeface="Arial" panose="020B0604020202020204" pitchFamily="34" charset="0"/>
              </a:rPr>
              <a:t>Sàng </a:t>
            </a:r>
            <a:r>
              <a:rPr lang="de-DE">
                <a:latin typeface="Arial" panose="020B0604020202020204" pitchFamily="34" charset="0"/>
                <a:cs typeface="Arial" panose="020B0604020202020204" pitchFamily="34" charset="0"/>
              </a:rPr>
              <a:t>lọc (phá</a:t>
            </a:r>
            <a:r>
              <a:rPr lang="vi-VN">
                <a:latin typeface="Arial" panose="020B0604020202020204" pitchFamily="34" charset="0"/>
                <a:cs typeface="Arial" panose="020B0604020202020204" pitchFamily="34" charset="0"/>
              </a:rPr>
              <a:t>t</a:t>
            </a:r>
            <a:r>
              <a:rPr lang="de-DE">
                <a:latin typeface="Arial" panose="020B0604020202020204" pitchFamily="34" charset="0"/>
                <a:cs typeface="Arial" panose="020B0604020202020204" pitchFamily="34" charset="0"/>
              </a:rPr>
              <a:t> hiện) </a:t>
            </a:r>
            <a:r>
              <a:rPr lang="de-DE" smtClean="0">
                <a:latin typeface="Arial" panose="020B0604020202020204" pitchFamily="34" charset="0"/>
                <a:cs typeface="Arial" panose="020B0604020202020204" pitchFamily="34" charset="0"/>
              </a:rPr>
              <a:t>được những </a:t>
            </a:r>
            <a:r>
              <a:rPr lang="de-DE">
                <a:latin typeface="Arial" panose="020B0604020202020204" pitchFamily="34" charset="0"/>
                <a:cs typeface="Arial" panose="020B0604020202020204" pitchFamily="34" charset="0"/>
              </a:rPr>
              <a:t>đối tượng có nguy cơ cao mắc bệnh ĐTĐ type </a:t>
            </a:r>
            <a:r>
              <a:rPr lang="de-DE" smtClean="0">
                <a:latin typeface="Arial" panose="020B0604020202020204" pitchFamily="34" charset="0"/>
                <a:cs typeface="Arial" panose="020B0604020202020204" pitchFamily="34" charset="0"/>
              </a:rPr>
              <a:t>II</a:t>
            </a:r>
          </a:p>
          <a:p>
            <a:pPr marL="514350" indent="-514350" algn="just">
              <a:lnSpc>
                <a:spcPct val="100000"/>
              </a:lnSpc>
              <a:spcBef>
                <a:spcPts val="1200"/>
              </a:spcBef>
              <a:buFont typeface="+mj-lt"/>
              <a:buAutoNum type="arabicPeriod"/>
            </a:pPr>
            <a:r>
              <a:rPr lang="de-DE" smtClean="0">
                <a:latin typeface="Arial" panose="020B0604020202020204" pitchFamily="34" charset="0"/>
                <a:cs typeface="Arial" panose="020B0604020202020204" pitchFamily="34" charset="0"/>
              </a:rPr>
              <a:t>Dự </a:t>
            </a:r>
            <a:r>
              <a:rPr lang="de-DE">
                <a:latin typeface="Arial" panose="020B0604020202020204" pitchFamily="34" charset="0"/>
                <a:cs typeface="Arial" panose="020B0604020202020204" pitchFamily="34" charset="0"/>
              </a:rPr>
              <a:t>báo tiến triển của bệnh trong vòng 10 tại cộng đồng. </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5481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3. Phương pháp, nội dung thực hiện</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559859"/>
            <a:ext cx="10515600" cy="4617104"/>
          </a:xfrm>
        </p:spPr>
        <p:txBody>
          <a:bodyPr>
            <a:normAutofit/>
          </a:bodyPr>
          <a:lstStyle/>
          <a:p>
            <a:pPr marL="0" indent="0" algn="just">
              <a:lnSpc>
                <a:spcPct val="100000"/>
              </a:lnSpc>
              <a:spcBef>
                <a:spcPts val="1200"/>
              </a:spcBef>
              <a:buNone/>
            </a:pPr>
            <a:r>
              <a:rPr lang="nl-NL" smtClean="0">
                <a:latin typeface="Arial" panose="020B0604020202020204" pitchFamily="34" charset="0"/>
                <a:cs typeface="Arial" panose="020B0604020202020204" pitchFamily="34" charset="0"/>
              </a:rPr>
              <a:t>Tùy từng giải pháp có thể có đủ hoặc một số các phần sau</a:t>
            </a:r>
          </a:p>
          <a:p>
            <a:pPr algn="just">
              <a:lnSpc>
                <a:spcPct val="100000"/>
              </a:lnSpc>
              <a:spcBef>
                <a:spcPts val="1200"/>
              </a:spcBef>
            </a:pPr>
            <a:r>
              <a:rPr lang="nl-NL" smtClean="0">
                <a:latin typeface="Arial" panose="020B0604020202020204" pitchFamily="34" charset="0"/>
                <a:cs typeface="Arial" panose="020B0604020202020204" pitchFamily="34" charset="0"/>
              </a:rPr>
              <a:t>Cấu tạo sản phẩm </a:t>
            </a:r>
          </a:p>
          <a:p>
            <a:pPr algn="just">
              <a:lnSpc>
                <a:spcPct val="100000"/>
              </a:lnSpc>
              <a:spcBef>
                <a:spcPts val="1200"/>
              </a:spcBef>
            </a:pPr>
            <a:r>
              <a:rPr lang="nl-NL" smtClean="0">
                <a:latin typeface="Arial" panose="020B0604020202020204" pitchFamily="34" charset="0"/>
                <a:cs typeface="Arial" panose="020B0604020202020204" pitchFamily="34" charset="0"/>
              </a:rPr>
              <a:t>Cách thức tạo ra sản phẩm (vật liệu, ...)</a:t>
            </a:r>
          </a:p>
          <a:p>
            <a:pPr algn="just">
              <a:lnSpc>
                <a:spcPct val="100000"/>
              </a:lnSpc>
              <a:spcBef>
                <a:spcPts val="1200"/>
              </a:spcBef>
            </a:pPr>
            <a:r>
              <a:rPr lang="nl-NL" smtClean="0">
                <a:latin typeface="Arial" panose="020B0604020202020204" pitchFamily="34" charset="0"/>
                <a:cs typeface="Arial" panose="020B0604020202020204" pitchFamily="34" charset="0"/>
              </a:rPr>
              <a:t>Phương </a:t>
            </a:r>
            <a:r>
              <a:rPr lang="nl-NL">
                <a:latin typeface="Arial" panose="020B0604020202020204" pitchFamily="34" charset="0"/>
                <a:cs typeface="Arial" panose="020B0604020202020204" pitchFamily="34" charset="0"/>
              </a:rPr>
              <a:t>pháp sử </a:t>
            </a:r>
            <a:r>
              <a:rPr lang="nl-NL" smtClean="0">
                <a:latin typeface="Arial" panose="020B0604020202020204" pitchFamily="34" charset="0"/>
                <a:cs typeface="Arial" panose="020B0604020202020204" pitchFamily="34" charset="0"/>
              </a:rPr>
              <a:t>dụng/cách vận hành</a:t>
            </a:r>
          </a:p>
          <a:p>
            <a:pPr algn="just">
              <a:lnSpc>
                <a:spcPct val="100000"/>
              </a:lnSpc>
              <a:spcBef>
                <a:spcPts val="1200"/>
              </a:spcBef>
            </a:pPr>
            <a:r>
              <a:rPr lang="nl-NL" smtClean="0">
                <a:latin typeface="Arial" panose="020B0604020202020204" pitchFamily="34" charset="0"/>
                <a:cs typeface="Arial" panose="020B0604020202020204" pitchFamily="34" charset="0"/>
              </a:rPr>
              <a:t>Giá cả, chất lượng sản phẩm</a:t>
            </a:r>
          </a:p>
          <a:p>
            <a:pPr algn="just">
              <a:lnSpc>
                <a:spcPct val="100000"/>
              </a:lnSpc>
              <a:spcBef>
                <a:spcPts val="1200"/>
              </a:spcBef>
            </a:pPr>
            <a:r>
              <a:rPr lang="nl-NL" smtClean="0">
                <a:latin typeface="Arial" panose="020B0604020202020204" pitchFamily="34" charset="0"/>
                <a:cs typeface="Arial" panose="020B0604020202020204" pitchFamily="34" charset="0"/>
              </a:rPr>
              <a:t>Khả năng nhân rộng, khả năng chuyển giao công nghệ</a:t>
            </a:r>
          </a:p>
          <a:p>
            <a:pPr algn="just">
              <a:lnSpc>
                <a:spcPct val="100000"/>
              </a:lnSpc>
              <a:spcBef>
                <a:spcPts val="1200"/>
              </a:spcBef>
            </a:pPr>
            <a:r>
              <a:rPr lang="nl-NL" smtClean="0">
                <a:latin typeface="Arial" panose="020B0604020202020204" pitchFamily="34" charset="0"/>
                <a:cs typeface="Arial" panose="020B0604020202020204" pitchFamily="34" charset="0"/>
              </a:rPr>
              <a:t>Tình bền vững của giải pháp</a:t>
            </a:r>
            <a:endParaRPr lang="nl-NL">
              <a:latin typeface="Arial" panose="020B0604020202020204" pitchFamily="34" charset="0"/>
              <a:cs typeface="Arial" panose="020B0604020202020204" pitchFamily="34" charset="0"/>
            </a:endParaRPr>
          </a:p>
          <a:p>
            <a:pPr algn="just">
              <a:lnSpc>
                <a:spcPct val="100000"/>
              </a:lnSpc>
              <a:spcBef>
                <a:spcPts val="1200"/>
              </a:spcBef>
            </a:pPr>
            <a:r>
              <a:rPr lang="nl-NL" smtClean="0">
                <a:latin typeface="Arial" panose="020B0604020202020204" pitchFamily="34" charset="0"/>
                <a:cs typeface="Arial" panose="020B0604020202020204" pitchFamily="34" charset="0"/>
              </a:rPr>
              <a:t>Quản trị, điều hành ra sao</a:t>
            </a:r>
            <a:endParaRPr lang="nl-NL">
              <a:latin typeface="Arial" panose="020B0604020202020204" pitchFamily="34" charset="0"/>
              <a:cs typeface="Arial" panose="020B0604020202020204" pitchFamily="34" charset="0"/>
            </a:endParaRPr>
          </a:p>
          <a:p>
            <a:pPr algn="just">
              <a:lnSpc>
                <a:spcPct val="100000"/>
              </a:lnSpc>
              <a:spcBef>
                <a:spcPts val="1200"/>
              </a:spcBef>
            </a:pPr>
            <a:endParaRPr lang="nl-NL">
              <a:latin typeface="Arial" panose="020B0604020202020204" pitchFamily="34" charset="0"/>
              <a:cs typeface="Arial" panose="020B0604020202020204" pitchFamily="34" charset="0"/>
            </a:endParaRPr>
          </a:p>
          <a:p>
            <a:pPr algn="just">
              <a:lnSpc>
                <a:spcPct val="100000"/>
              </a:lnSpc>
              <a:spcBef>
                <a:spcPts val="1200"/>
              </a:spcBef>
            </a:pP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7975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287"/>
          </a:xfrm>
        </p:spPr>
        <p:txBody>
          <a:bodyPr>
            <a:normAutofit/>
          </a:bodyPr>
          <a:lstStyle/>
          <a:p>
            <a:r>
              <a:rPr lang="en-US" sz="3600" smtClean="0">
                <a:latin typeface="Arial" panose="020B0604020202020204" pitchFamily="34" charset="0"/>
                <a:cs typeface="Arial" panose="020B0604020202020204" pitchFamily="34" charset="0"/>
              </a:rPr>
              <a:t>Ví dụ về phần Phương pháp thực hiện</a:t>
            </a:r>
            <a:endParaRPr lang="en-US" sz="360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41946"/>
            <a:ext cx="10515600" cy="4935017"/>
          </a:xfrm>
        </p:spPr>
        <p:txBody>
          <a:bodyPr>
            <a:noAutofit/>
          </a:bodyPr>
          <a:lstStyle/>
          <a:p>
            <a:pPr marL="0" lvl="2" indent="463550" algn="just">
              <a:lnSpc>
                <a:spcPct val="100000"/>
              </a:lnSpc>
              <a:spcBef>
                <a:spcPts val="600"/>
              </a:spcBef>
              <a:buNone/>
            </a:pPr>
            <a:r>
              <a:rPr lang="vi-VN" sz="2500" b="1" i="1">
                <a:latin typeface="Arial" panose="020B0604020202020204" pitchFamily="34" charset="0"/>
                <a:cs typeface="Arial" panose="020B0604020202020204" pitchFamily="34" charset="0"/>
              </a:rPr>
              <a:t>Giới thiệu thang đo </a:t>
            </a:r>
            <a:r>
              <a:rPr lang="en-US" sz="2500" b="1" i="1" smtClean="0">
                <a:latin typeface="Arial" panose="020B0604020202020204" pitchFamily="34" charset="0"/>
                <a:cs typeface="Arial" panose="020B0604020202020204" pitchFamily="34" charset="0"/>
              </a:rPr>
              <a:t>(F</a:t>
            </a:r>
            <a:r>
              <a:rPr lang="vi-VN" sz="2500" b="1" i="1" smtClean="0">
                <a:latin typeface="Arial" panose="020B0604020202020204" pitchFamily="34" charset="0"/>
                <a:cs typeface="Arial" panose="020B0604020202020204" pitchFamily="34" charset="0"/>
              </a:rPr>
              <a:t>INDRISC)</a:t>
            </a:r>
            <a:r>
              <a:rPr lang="en-US" sz="2500" b="1" i="1" smtClean="0">
                <a:latin typeface="Arial" panose="020B0604020202020204" pitchFamily="34" charset="0"/>
                <a:cs typeface="Arial" panose="020B0604020202020204" pitchFamily="34" charset="0"/>
              </a:rPr>
              <a:t> </a:t>
            </a:r>
            <a:r>
              <a:rPr lang="en-US" sz="2500" smtClean="0">
                <a:solidFill>
                  <a:srgbClr val="FF0000"/>
                </a:solidFill>
                <a:latin typeface="Arial" panose="020B0604020202020204" pitchFamily="34" charset="0"/>
                <a:cs typeface="Arial" panose="020B0604020202020204" pitchFamily="34" charset="0"/>
              </a:rPr>
              <a:t>(P</a:t>
            </a:r>
            <a:r>
              <a:rPr lang="nl-NL" sz="2800" smtClean="0">
                <a:solidFill>
                  <a:srgbClr val="FF0000"/>
                </a:solidFill>
                <a:latin typeface="Arial" panose="020B0604020202020204" pitchFamily="34" charset="0"/>
                <a:cs typeface="Arial" panose="020B0604020202020204" pitchFamily="34" charset="0"/>
              </a:rPr>
              <a:t>hương pháp sử dụng)</a:t>
            </a:r>
            <a:endParaRPr lang="en-US" sz="2500">
              <a:solidFill>
                <a:srgbClr val="FF0000"/>
              </a:solidFill>
              <a:latin typeface="Arial" panose="020B0604020202020204" pitchFamily="34" charset="0"/>
              <a:cs typeface="Arial" panose="020B0604020202020204" pitchFamily="34" charset="0"/>
            </a:endParaRPr>
          </a:p>
          <a:p>
            <a:pPr marL="0" indent="463550" algn="just">
              <a:lnSpc>
                <a:spcPct val="100000"/>
              </a:lnSpc>
              <a:spcBef>
                <a:spcPts val="600"/>
              </a:spcBef>
              <a:buNone/>
            </a:pPr>
            <a:r>
              <a:rPr lang="en-US" sz="2500">
                <a:latin typeface="Arial" panose="020B0604020202020204" pitchFamily="34" charset="0"/>
                <a:cs typeface="Arial" panose="020B0604020202020204" pitchFamily="34" charset="0"/>
              </a:rPr>
              <a:t>T</a:t>
            </a:r>
            <a:r>
              <a:rPr lang="vi-VN" sz="2500">
                <a:latin typeface="Arial" panose="020B0604020202020204" pitchFamily="34" charset="0"/>
                <a:cs typeface="Arial" panose="020B0604020202020204" pitchFamily="34" charset="0"/>
              </a:rPr>
              <a:t>hang đo FINDRISC </a:t>
            </a:r>
            <a:r>
              <a:rPr lang="en-US" sz="2500">
                <a:latin typeface="Arial" panose="020B0604020202020204" pitchFamily="34" charset="0"/>
                <a:cs typeface="Arial" panose="020B0604020202020204" pitchFamily="34" charset="0"/>
              </a:rPr>
              <a:t>được tác giả </a:t>
            </a:r>
            <a:r>
              <a:rPr lang="de-DE" sz="2500">
                <a:latin typeface="Arial" panose="020B0604020202020204" pitchFamily="34" charset="0"/>
                <a:cs typeface="Arial" panose="020B0604020202020204" pitchFamily="34" charset="0"/>
              </a:rPr>
              <a:t>Lindström giới thiệu năm 2003 trên tạp chí Diabetes Care (số 26, phụ bản 3, trang 725-731). Sau khi được giới thiệu thang đo này đã được nhiều quốc gia sử dụng để sàng lọc và dự báo nguy cơ mắc bệnh của cộng đồng như Thái Lan, Trung Quốc, Ấn Độ... Đây là một công cụ đơn giản, nhanh chóng, không tốn kém, không xâm lấn, độ tin cậy cao để xác định nguy cơ cao mắc ĐTĐ type II, không chỉ sử dụng được đối với cán bộ y tế mà ngay cả cộng đồng cũng có thể sử dụng được. Với những ưu điểm trên Tổ chức Y tế thế giới (WHO) và Hiệp hội Đái tháo đường quốc tế (IDF) đã khuyến cáo các quốc gia </a:t>
            </a:r>
            <a:r>
              <a:rPr lang="de-DE" sz="2500" b="1" i="1">
                <a:latin typeface="Arial" panose="020B0604020202020204" pitchFamily="34" charset="0"/>
                <a:cs typeface="Arial" panose="020B0604020202020204" pitchFamily="34" charset="0"/>
              </a:rPr>
              <a:t>đang phát triển</a:t>
            </a:r>
            <a:r>
              <a:rPr lang="de-DE" sz="2500">
                <a:latin typeface="Arial" panose="020B0604020202020204" pitchFamily="34" charset="0"/>
                <a:cs typeface="Arial" panose="020B0604020202020204" pitchFamily="34" charset="0"/>
              </a:rPr>
              <a:t> nên áp dụng thang đo này vào việc sàng lọc và dự báo nguy cơ mắc bệnh đái tháo đường type II trong cộng đồng.</a:t>
            </a:r>
            <a:endParaRPr lang="en-US" sz="2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02394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093" y="518615"/>
            <a:ext cx="10809026" cy="5909481"/>
          </a:xfrm>
        </p:spPr>
        <p:txBody>
          <a:bodyPr>
            <a:noAutofit/>
          </a:bodyPr>
          <a:lstStyle/>
          <a:p>
            <a:pPr algn="just">
              <a:lnSpc>
                <a:spcPct val="100000"/>
              </a:lnSpc>
              <a:spcBef>
                <a:spcPts val="600"/>
              </a:spcBef>
            </a:pPr>
            <a:r>
              <a:rPr lang="vi-VN" sz="2400" smtClean="0">
                <a:latin typeface="Arial" panose="020B0604020202020204" pitchFamily="34" charset="0"/>
                <a:cs typeface="Arial" panose="020B0604020202020204" pitchFamily="34" charset="0"/>
              </a:rPr>
              <a:t>Thang </a:t>
            </a:r>
            <a:r>
              <a:rPr lang="vi-VN" sz="2400">
                <a:latin typeface="Arial" panose="020B0604020202020204" pitchFamily="34" charset="0"/>
                <a:cs typeface="Arial" panose="020B0604020202020204" pitchFamily="34" charset="0"/>
              </a:rPr>
              <a:t>đo </a:t>
            </a:r>
            <a:r>
              <a:rPr lang="de-DE" sz="2400">
                <a:latin typeface="Arial" panose="020B0604020202020204" pitchFamily="34" charset="0"/>
                <a:cs typeface="Arial" panose="020B0604020202020204" pitchFamily="34" charset="0"/>
              </a:rPr>
              <a:t>FINDRISC</a:t>
            </a:r>
            <a:r>
              <a:rPr lang="vi-VN" sz="2400">
                <a:latin typeface="Arial" panose="020B0604020202020204" pitchFamily="34" charset="0"/>
                <a:cs typeface="Arial" panose="020B0604020202020204" pitchFamily="34" charset="0"/>
              </a:rPr>
              <a:t> gồm có 8 biến số có liên quan đến các yếu tố nhân khẩu học, hành vi và tiền sử cá nhân cũng như gia đình của đối tượng, gồm: tuổi, BMI, vòng bụng, thói quen vận động thể lực, thói quen ăn rau hàng ngày, tiền sử bệnh tăng huyết áp, tiền sử tăng đường huyết và tiền sử gia đình có người mắc bệnh đái tháo đường </a:t>
            </a:r>
            <a:r>
              <a:rPr lang="de-DE" sz="2400">
                <a:latin typeface="Arial" panose="020B0604020202020204" pitchFamily="34" charset="0"/>
                <a:cs typeface="Arial" panose="020B0604020202020204" pitchFamily="34" charset="0"/>
              </a:rPr>
              <a:t>(có phu lục hướng dẫn đính kèm</a:t>
            </a:r>
            <a:r>
              <a:rPr lang="de-DE" sz="2400" smtClean="0">
                <a:latin typeface="Arial" panose="020B0604020202020204" pitchFamily="34" charset="0"/>
                <a:cs typeface="Arial" panose="020B0604020202020204" pitchFamily="34" charset="0"/>
              </a:rPr>
              <a:t>).</a:t>
            </a:r>
          </a:p>
          <a:p>
            <a:pPr algn="just">
              <a:lnSpc>
                <a:spcPct val="100000"/>
              </a:lnSpc>
              <a:spcBef>
                <a:spcPts val="600"/>
              </a:spcBef>
            </a:pPr>
            <a:r>
              <a:rPr lang="vi-VN" sz="2400">
                <a:latin typeface="Arial" panose="020B0604020202020204" pitchFamily="34" charset="0"/>
                <a:cs typeface="Arial" panose="020B0604020202020204" pitchFamily="34" charset="0"/>
              </a:rPr>
              <a:t>Điểm nguy </a:t>
            </a:r>
            <a:r>
              <a:rPr lang="de-DE" sz="2400">
                <a:latin typeface="Arial" panose="020B0604020202020204" pitchFamily="34" charset="0"/>
                <a:cs typeface="Arial" panose="020B0604020202020204" pitchFamily="34" charset="0"/>
              </a:rPr>
              <a:t>cơ mắc bệnh được gán cho mỗi giá trị của biến số căn cứ vào giá trị đó là nguy cơ cao hay thấp đối với bệnh đái tháo đường type II. Ví dụ, nguy cơ mắc đái tháo đường type II tăng lên theo tuổi vì vậy điểm nguy cơ được gán tăng dần theo tuổi (có phu lục hướng dẫn đính kèm).</a:t>
            </a:r>
            <a:endParaRPr lang="en-US" sz="2400">
              <a:latin typeface="Arial" panose="020B0604020202020204" pitchFamily="34" charset="0"/>
              <a:cs typeface="Arial" panose="020B0604020202020204" pitchFamily="34" charset="0"/>
            </a:endParaRPr>
          </a:p>
          <a:p>
            <a:pPr>
              <a:lnSpc>
                <a:spcPct val="100000"/>
              </a:lnSpc>
              <a:spcBef>
                <a:spcPts val="600"/>
              </a:spcBef>
            </a:pPr>
            <a:r>
              <a:rPr lang="de-DE" sz="2400">
                <a:latin typeface="Arial" panose="020B0604020202020204" pitchFamily="34" charset="0"/>
                <a:cs typeface="Arial" panose="020B0604020202020204" pitchFamily="34" charset="0"/>
              </a:rPr>
              <a:t>Tổng điểm của cả thang đo sẽ được tính toán cho từng cá nhân. Dựa vào bảng phân loại nguy cơ sẽ xác định xem cá nhân đó thuộc nhóm có nguy cơ cao, thấp hay trung bình</a:t>
            </a:r>
            <a:r>
              <a:rPr lang="de-DE" sz="2400" smtClean="0">
                <a:latin typeface="Arial" panose="020B0604020202020204" pitchFamily="34" charset="0"/>
                <a:cs typeface="Arial" panose="020B0604020202020204" pitchFamily="34" charset="0"/>
              </a:rPr>
              <a:t>. Nguy </a:t>
            </a:r>
            <a:r>
              <a:rPr lang="de-DE" sz="2400">
                <a:latin typeface="Arial" panose="020B0604020202020204" pitchFamily="34" charset="0"/>
                <a:cs typeface="Arial" panose="020B0604020202020204" pitchFamily="34" charset="0"/>
              </a:rPr>
              <a:t>cơ tiến triển</a:t>
            </a:r>
            <a:r>
              <a:rPr lang="vi-VN" sz="2400">
                <a:latin typeface="Arial" panose="020B0604020202020204" pitchFamily="34" charset="0"/>
                <a:cs typeface="Arial" panose="020B0604020202020204" pitchFamily="34" charset="0"/>
              </a:rPr>
              <a:t> bệnh trong 10 năm sẽ được tính chung cho cả cộng đồng dựa vào tỉ lệ % các mức nguy cơ của từng nhóm.</a:t>
            </a:r>
            <a:endParaRPr lang="en-US" sz="2400">
              <a:latin typeface="Arial" panose="020B0604020202020204" pitchFamily="34" charset="0"/>
              <a:cs typeface="Arial" panose="020B0604020202020204" pitchFamily="34" charset="0"/>
            </a:endParaRPr>
          </a:p>
          <a:p>
            <a:pPr marL="0" lvl="2" indent="463550" algn="just">
              <a:lnSpc>
                <a:spcPct val="100000"/>
              </a:lnSpc>
              <a:spcBef>
                <a:spcPts val="600"/>
              </a:spcBef>
              <a:buNone/>
            </a:pPr>
            <a:r>
              <a:rPr lang="de-DE" sz="2400" smtClean="0">
                <a:solidFill>
                  <a:srgbClr val="FF0000"/>
                </a:solidFill>
                <a:latin typeface="Arial" panose="020B0604020202020204" pitchFamily="34" charset="0"/>
                <a:cs typeface="Arial" panose="020B0604020202020204" pitchFamily="34" charset="0"/>
              </a:rPr>
              <a:t>(</a:t>
            </a:r>
            <a:r>
              <a:rPr lang="en-US" sz="2400" smtClean="0">
                <a:solidFill>
                  <a:srgbClr val="FF0000"/>
                </a:solidFill>
                <a:latin typeface="Arial" panose="020B0604020202020204" pitchFamily="34" charset="0"/>
                <a:cs typeface="Arial" panose="020B0604020202020204" pitchFamily="34" charset="0"/>
              </a:rPr>
              <a:t>Nội dung thực hiện</a:t>
            </a:r>
            <a:r>
              <a:rPr lang="nl-NL" sz="2400" smtClean="0">
                <a:solidFill>
                  <a:srgbClr val="FF0000"/>
                </a:solidFill>
                <a:latin typeface="Arial" panose="020B0604020202020204" pitchFamily="34" charset="0"/>
                <a:cs typeface="Arial" panose="020B0604020202020204" pitchFamily="34" charset="0"/>
              </a:rPr>
              <a:t>)</a:t>
            </a:r>
            <a:endParaRPr lang="en-US" sz="24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9523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287"/>
          </a:xfrm>
        </p:spPr>
        <p:txBody>
          <a:bodyPr>
            <a:normAutofit/>
          </a:bodyPr>
          <a:lstStyle/>
          <a:p>
            <a:r>
              <a:rPr lang="vi-VN" sz="2800">
                <a:latin typeface="Arial" panose="020B0604020202020204" pitchFamily="34" charset="0"/>
                <a:cs typeface="Arial" panose="020B0604020202020204" pitchFamily="34" charset="0"/>
              </a:rPr>
              <a:t>Quy trình các bước thực hiện sáng </a:t>
            </a:r>
            <a:r>
              <a:rPr lang="vi-VN" sz="2800" smtClean="0">
                <a:latin typeface="Arial" panose="020B0604020202020204" pitchFamily="34" charset="0"/>
                <a:cs typeface="Arial" panose="020B0604020202020204" pitchFamily="34" charset="0"/>
              </a:rPr>
              <a:t>kiến</a:t>
            </a:r>
            <a:r>
              <a:rPr lang="en-US" sz="2800" smtClean="0">
                <a:latin typeface="Arial" panose="020B0604020202020204" pitchFamily="34" charset="0"/>
                <a:cs typeface="Arial" panose="020B0604020202020204" pitchFamily="34" charset="0"/>
              </a:rPr>
              <a:t> </a:t>
            </a:r>
            <a:r>
              <a:rPr lang="en-US" sz="2800" smtClean="0">
                <a:solidFill>
                  <a:srgbClr val="FF0000"/>
                </a:solidFill>
                <a:latin typeface="Arial" panose="020B0604020202020204" pitchFamily="34" charset="0"/>
                <a:cs typeface="Arial" panose="020B0604020202020204" pitchFamily="34" charset="0"/>
              </a:rPr>
              <a:t>(lộ trình thực hiện)</a:t>
            </a:r>
            <a:endParaRPr lang="en-US" sz="280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41946"/>
            <a:ext cx="10515600" cy="4935017"/>
          </a:xfrm>
        </p:spPr>
        <p:txBody>
          <a:bodyPr>
            <a:noAutofit/>
          </a:bodyPr>
          <a:lstStyle/>
          <a:p>
            <a:pPr marL="0" indent="463550" algn="just">
              <a:lnSpc>
                <a:spcPct val="100000"/>
              </a:lnSpc>
              <a:spcBef>
                <a:spcPts val="1200"/>
              </a:spcBef>
              <a:buNone/>
            </a:pPr>
            <a:r>
              <a:rPr lang="vi-VN" i="1">
                <a:latin typeface="Arial" panose="020B0604020202020204" pitchFamily="34" charset="0"/>
                <a:cs typeface="Arial" panose="020B0604020202020204" pitchFamily="34" charset="0"/>
              </a:rPr>
              <a:t>Bước </a:t>
            </a:r>
            <a:r>
              <a:rPr lang="de-DE" i="1">
                <a:latin typeface="Arial" panose="020B0604020202020204" pitchFamily="34" charset="0"/>
                <a:cs typeface="Arial" panose="020B0604020202020204" pitchFamily="34" charset="0"/>
              </a:rPr>
              <a:t>1:</a:t>
            </a:r>
            <a:r>
              <a:rPr lang="de-DE">
                <a:latin typeface="Arial" panose="020B0604020202020204" pitchFamily="34" charset="0"/>
                <a:cs typeface="Arial" panose="020B0604020202020204" pitchFamily="34" charset="0"/>
              </a:rPr>
              <a:t> Tính cỡ mẫu và chọn mẫu</a:t>
            </a:r>
            <a:r>
              <a:rPr lang="vi-VN">
                <a:latin typeface="Arial" panose="020B0604020202020204" pitchFamily="34" charset="0"/>
                <a:cs typeface="Arial" panose="020B0604020202020204" pitchFamily="34" charset="0"/>
              </a:rPr>
              <a:t>. </a:t>
            </a:r>
            <a:r>
              <a:rPr lang="de-DE">
                <a:latin typeface="Arial" panose="020B0604020202020204" pitchFamily="34" charset="0"/>
                <a:cs typeface="Arial" panose="020B0604020202020204" pitchFamily="34" charset="0"/>
              </a:rPr>
              <a:t>Sáng kiến này được áp dụng lần đầu tại huyện Vụ Bản với mục đích dự báo nguy cơ tiến triển bệnh đái tháo đường type II trong 10 năm của cộng đồng trên địa bàn huyện. Do không có đủ nguồn lực và cũng không cần thiết phải thực hiện hết trên tất cả các đối tượng từ 40-75 tuổi của huyện nên phương pháp chọn mẫu đã được sử dụng. Cỡ mẫu được xác định dựa vào </a:t>
            </a:r>
            <a:r>
              <a:rPr lang="vi-VN" b="1" i="1">
                <a:latin typeface="Arial" panose="020B0604020202020204" pitchFamily="34" charset="0"/>
                <a:cs typeface="Arial" panose="020B0604020202020204" pitchFamily="34" charset="0"/>
              </a:rPr>
              <a:t>“</a:t>
            </a:r>
            <a:r>
              <a:rPr lang="de-DE" b="1" i="1">
                <a:latin typeface="Arial" panose="020B0604020202020204" pitchFamily="34" charset="0"/>
                <a:cs typeface="Arial" panose="020B0604020202020204" pitchFamily="34" charset="0"/>
              </a:rPr>
              <a:t>độ nhạy</a:t>
            </a:r>
            <a:r>
              <a:rPr lang="vi-VN" b="1" i="1">
                <a:latin typeface="Arial" panose="020B0604020202020204" pitchFamily="34" charset="0"/>
                <a:cs typeface="Arial" panose="020B0604020202020204" pitchFamily="34" charset="0"/>
              </a:rPr>
              <a:t>”</a:t>
            </a:r>
            <a:r>
              <a:rPr lang="de-DE">
                <a:latin typeface="Arial" panose="020B0604020202020204" pitchFamily="34" charset="0"/>
                <a:cs typeface="Arial" panose="020B0604020202020204" pitchFamily="34" charset="0"/>
              </a:rPr>
              <a:t> của thang đo FINDRISC. Cỡ mẫu tối thiểu cần thiết là </a:t>
            </a:r>
            <a:r>
              <a:rPr lang="de-DE" b="1">
                <a:latin typeface="Arial" panose="020B0604020202020204" pitchFamily="34" charset="0"/>
                <a:cs typeface="Arial" panose="020B0604020202020204" pitchFamily="34" charset="0"/>
              </a:rPr>
              <a:t>916</a:t>
            </a:r>
            <a:r>
              <a:rPr lang="de-DE">
                <a:latin typeface="Arial" panose="020B0604020202020204" pitchFamily="34" charset="0"/>
                <a:cs typeface="Arial" panose="020B0604020202020204" pitchFamily="34" charset="0"/>
              </a:rPr>
              <a:t> người và đựa lựa chọn từ </a:t>
            </a:r>
            <a:r>
              <a:rPr lang="de-DE" b="1">
                <a:latin typeface="Arial" panose="020B0604020202020204" pitchFamily="34" charset="0"/>
                <a:cs typeface="Arial" panose="020B0604020202020204" pitchFamily="34" charset="0"/>
              </a:rPr>
              <a:t>4 xã/thị trấn</a:t>
            </a:r>
            <a:r>
              <a:rPr lang="de-DE">
                <a:latin typeface="Arial" panose="020B0604020202020204" pitchFamily="34" charset="0"/>
                <a:cs typeface="Arial" panose="020B0604020202020204" pitchFamily="34" charset="0"/>
              </a:rPr>
              <a:t> đại diện cho huyện Vụ Bản bao gồm: thị trấn Gôi, xã Tam Thanh, xã Trung Thành và xã Kim Thái.</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5079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Một số kinh nghiệm về nghiên cứu của báo cáo viên</a:t>
            </a:r>
            <a:endParaRPr lang="vi-VN" sz="3600" b="1">
              <a:latin typeface="Calibri" panose="020F0502020204030204" pitchFamily="34" charset="0"/>
              <a:cs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14315994"/>
              </p:ext>
            </p:extLst>
          </p:nvPr>
        </p:nvGraphicFramePr>
        <p:xfrm>
          <a:off x="3317519" y="1398063"/>
          <a:ext cx="5584433" cy="4774139"/>
        </p:xfrm>
        <a:graphic>
          <a:graphicData uri="http://schemas.openxmlformats.org/drawingml/2006/table">
            <a:tbl>
              <a:tblPr firstRow="1" bandRow="1">
                <a:tableStyleId>{93296810-A885-4BE3-A3E7-6D5BEEA58F35}</a:tableStyleId>
              </a:tblPr>
              <a:tblGrid>
                <a:gridCol w="3927535">
                  <a:extLst>
                    <a:ext uri="{9D8B030D-6E8A-4147-A177-3AD203B41FA5}">
                      <a16:colId xmlns:a16="http://schemas.microsoft.com/office/drawing/2014/main" val="20000"/>
                    </a:ext>
                  </a:extLst>
                </a:gridCol>
                <a:gridCol w="1656898">
                  <a:extLst>
                    <a:ext uri="{9D8B030D-6E8A-4147-A177-3AD203B41FA5}">
                      <a16:colId xmlns:a16="http://schemas.microsoft.com/office/drawing/2014/main" val="20001"/>
                    </a:ext>
                  </a:extLst>
                </a:gridCol>
              </a:tblGrid>
              <a:tr h="777143">
                <a:tc>
                  <a:txBody>
                    <a:bodyPr/>
                    <a:lstStyle/>
                    <a:p>
                      <a:pPr algn="ctr">
                        <a:lnSpc>
                          <a:spcPct val="150000"/>
                        </a:lnSpc>
                        <a:spcAft>
                          <a:spcPts val="0"/>
                        </a:spcAft>
                      </a:pPr>
                      <a:r>
                        <a:rPr lang="en-US" sz="3000" b="1" smtClean="0">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000" b="1" baseline="0" smtClean="0">
                          <a:effectLst/>
                          <a:latin typeface="Times New Roman" panose="02020603050405020304" pitchFamily="18" charset="0"/>
                          <a:ea typeface="Times New Roman" panose="02020603050405020304" pitchFamily="18" charset="0"/>
                          <a:cs typeface="Times New Roman" panose="02020603050405020304" pitchFamily="18" charset="0"/>
                        </a:rPr>
                        <a:t> phẩm KH&amp;CN</a:t>
                      </a:r>
                      <a:endParaRPr lang="vi-VN" sz="3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A84C"/>
                    </a:solidFill>
                  </a:tcPr>
                </a:tc>
                <a:tc>
                  <a:txBody>
                    <a:bodyPr/>
                    <a:lstStyle/>
                    <a:p>
                      <a:pPr algn="ctr">
                        <a:lnSpc>
                          <a:spcPct val="150000"/>
                        </a:lnSpc>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Số lượng</a:t>
                      </a:r>
                      <a:endParaRPr lang="vi-VN" sz="3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A84C"/>
                    </a:solidFill>
                  </a:tcPr>
                </a:tc>
                <a:extLst>
                  <a:ext uri="{0D108BD9-81ED-4DB2-BD59-A6C34878D82A}">
                    <a16:rowId xmlns:a16="http://schemas.microsoft.com/office/drawing/2014/main" val="10000"/>
                  </a:ext>
                </a:extLst>
              </a:tr>
              <a:tr h="666166">
                <a:tc>
                  <a:txBody>
                    <a:bodyPr/>
                    <a:lstStyle/>
                    <a:p>
                      <a:pPr algn="just">
                        <a:lnSpc>
                          <a:spcPct val="150000"/>
                        </a:lnSpc>
                        <a:spcAft>
                          <a:spcPts val="0"/>
                        </a:spcAft>
                      </a:pPr>
                      <a:r>
                        <a:rPr lang="en-US" sz="2800" b="0" smtClean="0">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b="0" baseline="0" smtClean="0">
                          <a:effectLst/>
                          <a:latin typeface="Times New Roman" panose="02020603050405020304" pitchFamily="18" charset="0"/>
                          <a:ea typeface="Times New Roman" panose="02020603050405020304" pitchFamily="18" charset="0"/>
                          <a:cs typeface="Times New Roman" panose="02020603050405020304" pitchFamily="18" charset="0"/>
                        </a:rPr>
                        <a:t> tài chủ trì</a:t>
                      </a:r>
                      <a:endParaRPr lang="vi-VN" sz="2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ctr">
                        <a:lnSpc>
                          <a:spcPct val="150000"/>
                        </a:lnSpc>
                        <a:spcAft>
                          <a:spcPts val="0"/>
                        </a:spcAft>
                      </a:pPr>
                      <a:r>
                        <a:rPr lang="en-US" sz="2800" b="0" smtClean="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vi-VN" sz="2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666166">
                <a:tc>
                  <a:txBody>
                    <a:bodyPr/>
                    <a:lstStyle/>
                    <a:p>
                      <a:pPr algn="just">
                        <a:lnSpc>
                          <a:spcPct val="150000"/>
                        </a:lnSpc>
                        <a:spcAft>
                          <a:spcPts val="0"/>
                        </a:spcAft>
                      </a:pPr>
                      <a:r>
                        <a:rPr lang="en-US" sz="2800" b="0" smtClean="0">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b="0" baseline="0" smtClean="0">
                          <a:effectLst/>
                          <a:latin typeface="Times New Roman" panose="02020603050405020304" pitchFamily="18" charset="0"/>
                          <a:ea typeface="Times New Roman" panose="02020603050405020304" pitchFamily="18" charset="0"/>
                          <a:cs typeface="Times New Roman" panose="02020603050405020304" pitchFamily="18" charset="0"/>
                        </a:rPr>
                        <a:t> tài tham gia</a:t>
                      </a:r>
                      <a:endParaRPr lang="vi-VN" sz="2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A9D975"/>
                    </a:solidFill>
                  </a:tcPr>
                </a:tc>
                <a:tc>
                  <a:txBody>
                    <a:bodyPr/>
                    <a:lstStyle/>
                    <a:p>
                      <a:pPr algn="ctr">
                        <a:lnSpc>
                          <a:spcPct val="150000"/>
                        </a:lnSpc>
                        <a:spcAft>
                          <a:spcPts val="0"/>
                        </a:spcAft>
                      </a:pPr>
                      <a:r>
                        <a:rPr lang="en-US" sz="2800" b="0" smtClean="0">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vi-VN" sz="2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A9D975"/>
                    </a:solidFill>
                  </a:tcPr>
                </a:tc>
                <a:extLst>
                  <a:ext uri="{0D108BD9-81ED-4DB2-BD59-A6C34878D82A}">
                    <a16:rowId xmlns:a16="http://schemas.microsoft.com/office/drawing/2014/main" val="2251573889"/>
                  </a:ext>
                </a:extLst>
              </a:tr>
              <a:tr h="666166">
                <a:tc>
                  <a:txBody>
                    <a:bodyPr/>
                    <a:lstStyle/>
                    <a:p>
                      <a:pPr algn="just">
                        <a:lnSpc>
                          <a:spcPct val="150000"/>
                        </a:lnSpc>
                        <a:spcAft>
                          <a:spcPts val="0"/>
                        </a:spcAft>
                      </a:pPr>
                      <a:r>
                        <a:rPr lang="en-US" sz="2800" b="0" smtClean="0">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0" baseline="0" smtClean="0">
                          <a:effectLst/>
                          <a:latin typeface="Times New Roman" panose="02020603050405020304" pitchFamily="18" charset="0"/>
                          <a:ea typeface="Times New Roman" panose="02020603050405020304" pitchFamily="18" charset="0"/>
                          <a:cs typeface="Times New Roman" panose="02020603050405020304" pitchFamily="18" charset="0"/>
                        </a:rPr>
                        <a:t> báo</a:t>
                      </a:r>
                      <a:endParaRPr lang="vi-VN" sz="2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ctr">
                        <a:lnSpc>
                          <a:spcPct val="150000"/>
                        </a:lnSpc>
                        <a:spcAft>
                          <a:spcPts val="0"/>
                        </a:spcAft>
                      </a:pPr>
                      <a:r>
                        <a:rPr lang="en-US" sz="2800" b="0" smtClean="0">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vi-VN" sz="2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666166">
                <a:tc>
                  <a:txBody>
                    <a:bodyPr/>
                    <a:lstStyle/>
                    <a:p>
                      <a:pPr algn="just">
                        <a:lnSpc>
                          <a:spcPct val="150000"/>
                        </a:lnSpc>
                        <a:spcAft>
                          <a:spcPts val="0"/>
                        </a:spcAft>
                      </a:pPr>
                      <a:r>
                        <a:rPr lang="en-US" sz="2800" b="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b="0" baseline="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kiến cấp tỉnh</a:t>
                      </a:r>
                      <a:endParaRPr lang="vi-VN" sz="2800" b="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A9D975"/>
                    </a:solidFill>
                  </a:tcPr>
                </a:tc>
                <a:tc>
                  <a:txBody>
                    <a:bodyPr/>
                    <a:lstStyle/>
                    <a:p>
                      <a:pPr algn="ctr">
                        <a:lnSpc>
                          <a:spcPct val="150000"/>
                        </a:lnSpc>
                        <a:spcAft>
                          <a:spcPts val="0"/>
                        </a:spcAft>
                      </a:pPr>
                      <a:r>
                        <a:rPr lang="en-US" sz="2800" b="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vi-VN" sz="2800" b="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A9D975"/>
                    </a:solidFill>
                  </a:tcPr>
                </a:tc>
                <a:extLst>
                  <a:ext uri="{0D108BD9-81ED-4DB2-BD59-A6C34878D82A}">
                    <a16:rowId xmlns:a16="http://schemas.microsoft.com/office/drawing/2014/main" val="10003"/>
                  </a:ext>
                </a:extLst>
              </a:tr>
              <a:tr h="666166">
                <a:tc>
                  <a:txBody>
                    <a:bodyPr/>
                    <a:lstStyle/>
                    <a:p>
                      <a:pPr algn="just">
                        <a:lnSpc>
                          <a:spcPct val="150000"/>
                        </a:lnSpc>
                        <a:spcAft>
                          <a:spcPts val="0"/>
                        </a:spcAft>
                      </a:pPr>
                      <a:r>
                        <a:rPr lang="en-US" sz="2800" b="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Giải thưởng</a:t>
                      </a:r>
                      <a:r>
                        <a:rPr lang="en-US" sz="2800" b="0" baseline="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về KH&amp;CN</a:t>
                      </a:r>
                      <a:endParaRPr lang="vi-VN" sz="2800" b="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ctr">
                        <a:lnSpc>
                          <a:spcPct val="150000"/>
                        </a:lnSpc>
                        <a:spcAft>
                          <a:spcPts val="0"/>
                        </a:spcAft>
                      </a:pPr>
                      <a:r>
                        <a:rPr lang="en-US" sz="2800" b="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vi-VN" sz="2800" b="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64453627"/>
                  </a:ext>
                </a:extLst>
              </a:tr>
              <a:tr h="666166">
                <a:tc>
                  <a:txBody>
                    <a:bodyPr/>
                    <a:lstStyle/>
                    <a:p>
                      <a:pPr algn="just">
                        <a:lnSpc>
                          <a:spcPct val="150000"/>
                        </a:lnSpc>
                        <a:spcAft>
                          <a:spcPts val="0"/>
                        </a:spcAft>
                      </a:pPr>
                      <a:r>
                        <a:rPr lang="en-US" sz="2800" b="0" smtClean="0">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800" b="0" baseline="0" smtClean="0">
                          <a:effectLst/>
                          <a:latin typeface="Times New Roman" panose="02020603050405020304" pitchFamily="18" charset="0"/>
                          <a:ea typeface="Times New Roman" panose="02020603050405020304" pitchFamily="18" charset="0"/>
                          <a:cs typeface="Times New Roman" panose="02020603050405020304" pitchFamily="18" charset="0"/>
                        </a:rPr>
                        <a:t> số sản phẩm</a:t>
                      </a:r>
                      <a:endParaRPr lang="vi-VN" sz="2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A9D975"/>
                    </a:solidFill>
                  </a:tcPr>
                </a:tc>
                <a:tc>
                  <a:txBody>
                    <a:bodyPr/>
                    <a:lstStyle/>
                    <a:p>
                      <a:pPr algn="ctr">
                        <a:lnSpc>
                          <a:spcPct val="150000"/>
                        </a:lnSpc>
                        <a:spcAft>
                          <a:spcPts val="0"/>
                        </a:spcAft>
                      </a:pPr>
                      <a:r>
                        <a:rPr lang="en-US" sz="2800" b="0" smtClean="0">
                          <a:effectLst/>
                          <a:latin typeface="Times New Roman" panose="02020603050405020304" pitchFamily="18" charset="0"/>
                          <a:ea typeface="Times New Roman" panose="02020603050405020304" pitchFamily="18" charset="0"/>
                          <a:cs typeface="Times New Roman" panose="02020603050405020304" pitchFamily="18" charset="0"/>
                        </a:rPr>
                        <a:t>39</a:t>
                      </a:r>
                      <a:endParaRPr lang="vi-VN" sz="28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A9D975"/>
                    </a:solidFill>
                  </a:tcPr>
                </a:tc>
                <a:extLst>
                  <a:ext uri="{0D108BD9-81ED-4DB2-BD59-A6C34878D82A}">
                    <a16:rowId xmlns:a16="http://schemas.microsoft.com/office/drawing/2014/main" val="4063598528"/>
                  </a:ext>
                </a:extLst>
              </a:tr>
            </a:tbl>
          </a:graphicData>
        </a:graphic>
      </p:graphicFrame>
    </p:spTree>
    <p:extLst>
      <p:ext uri="{BB962C8B-B14F-4D97-AF65-F5344CB8AC3E}">
        <p14:creationId xmlns:p14="http://schemas.microsoft.com/office/powerpoint/2010/main" val="12108157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093" y="518615"/>
            <a:ext cx="10809026" cy="5909481"/>
          </a:xfrm>
        </p:spPr>
        <p:txBody>
          <a:bodyPr>
            <a:noAutofit/>
          </a:bodyPr>
          <a:lstStyle/>
          <a:p>
            <a:pPr algn="just">
              <a:lnSpc>
                <a:spcPct val="100000"/>
              </a:lnSpc>
              <a:spcBef>
                <a:spcPts val="1200"/>
              </a:spcBef>
            </a:pPr>
            <a:r>
              <a:rPr lang="de-DE" sz="2600" i="1">
                <a:latin typeface="Arial" panose="020B0604020202020204" pitchFamily="34" charset="0"/>
                <a:cs typeface="Arial" panose="020B0604020202020204" pitchFamily="34" charset="0"/>
              </a:rPr>
              <a:t>Bước 2:</a:t>
            </a:r>
            <a:r>
              <a:rPr lang="de-DE" sz="2600">
                <a:latin typeface="Arial" panose="020B0604020202020204" pitchFamily="34" charset="0"/>
                <a:cs typeface="Arial" panose="020B0604020202020204" pitchFamily="34" charset="0"/>
              </a:rPr>
              <a:t> Tiến hành đo chiều cao, cân trọng lượng và đo vòng bụng của các đối tượng; </a:t>
            </a:r>
            <a:endParaRPr lang="en-US" sz="2600">
              <a:latin typeface="Arial" panose="020B0604020202020204" pitchFamily="34" charset="0"/>
              <a:cs typeface="Arial" panose="020B0604020202020204" pitchFamily="34" charset="0"/>
            </a:endParaRPr>
          </a:p>
          <a:p>
            <a:pPr algn="just">
              <a:lnSpc>
                <a:spcPct val="100000"/>
              </a:lnSpc>
              <a:spcBef>
                <a:spcPts val="1200"/>
              </a:spcBef>
            </a:pPr>
            <a:r>
              <a:rPr lang="de-DE" sz="2600" i="1">
                <a:latin typeface="Arial" panose="020B0604020202020204" pitchFamily="34" charset="0"/>
                <a:cs typeface="Arial" panose="020B0604020202020204" pitchFamily="34" charset="0"/>
              </a:rPr>
              <a:t>Bước 3:</a:t>
            </a:r>
            <a:r>
              <a:rPr lang="de-DE" sz="2600">
                <a:latin typeface="Arial" panose="020B0604020202020204" pitchFamily="34" charset="0"/>
                <a:cs typeface="Arial" panose="020B0604020202020204" pitchFamily="34" charset="0"/>
              </a:rPr>
              <a:t> Phỏng vấn các thông tin về nhân khẩu học và một số hành vi lối sống hàng ngày theo thang đo FINDRISC: tuổi, giới, thói quen tập thể dục, tiền sử tăng huyết áp, tiền sử gia đình có người bị đái tháo đường;</a:t>
            </a:r>
            <a:endParaRPr lang="en-US" sz="2600">
              <a:latin typeface="Arial" panose="020B0604020202020204" pitchFamily="34" charset="0"/>
              <a:cs typeface="Arial" panose="020B0604020202020204" pitchFamily="34" charset="0"/>
            </a:endParaRPr>
          </a:p>
          <a:p>
            <a:pPr algn="just">
              <a:lnSpc>
                <a:spcPct val="100000"/>
              </a:lnSpc>
              <a:spcBef>
                <a:spcPts val="1200"/>
              </a:spcBef>
            </a:pPr>
            <a:r>
              <a:rPr lang="de-DE" sz="2600" i="1">
                <a:latin typeface="Arial" panose="020B0604020202020204" pitchFamily="34" charset="0"/>
                <a:cs typeface="Arial" panose="020B0604020202020204" pitchFamily="34" charset="0"/>
              </a:rPr>
              <a:t>Bước 4:</a:t>
            </a:r>
            <a:r>
              <a:rPr lang="de-DE" sz="2600">
                <a:latin typeface="Arial" panose="020B0604020202020204" pitchFamily="34" charset="0"/>
                <a:cs typeface="Arial" panose="020B0604020202020204" pitchFamily="34" charset="0"/>
              </a:rPr>
              <a:t> Tính toán điểm nguy cơ theo thang </a:t>
            </a:r>
            <a:r>
              <a:rPr lang="de-DE" sz="2600">
                <a:latin typeface="Arial" panose="020B0604020202020204" pitchFamily="34" charset="0"/>
                <a:cs typeface="Arial" panose="020B0604020202020204" pitchFamily="34" charset="0"/>
                <a:hlinkClick r:id="rId2"/>
              </a:rPr>
              <a:t>đo</a:t>
            </a:r>
            <a:r>
              <a:rPr lang="de-DE" sz="2600">
                <a:latin typeface="Arial" panose="020B0604020202020204" pitchFamily="34" charset="0"/>
                <a:cs typeface="Arial" panose="020B0604020202020204" pitchFamily="34" charset="0"/>
              </a:rPr>
              <a:t> FINDRISC bằng phần mềm SPSS 16.0;</a:t>
            </a:r>
            <a:endParaRPr lang="en-US" sz="2600">
              <a:latin typeface="Arial" panose="020B0604020202020204" pitchFamily="34" charset="0"/>
              <a:cs typeface="Arial" panose="020B0604020202020204" pitchFamily="34" charset="0"/>
            </a:endParaRPr>
          </a:p>
          <a:p>
            <a:pPr algn="just">
              <a:lnSpc>
                <a:spcPct val="100000"/>
              </a:lnSpc>
              <a:spcBef>
                <a:spcPts val="1200"/>
              </a:spcBef>
            </a:pPr>
            <a:r>
              <a:rPr lang="de-DE" sz="2600" i="1">
                <a:latin typeface="Arial" panose="020B0604020202020204" pitchFamily="34" charset="0"/>
                <a:cs typeface="Arial" panose="020B0604020202020204" pitchFamily="34" charset="0"/>
              </a:rPr>
              <a:t>Bước 5:</a:t>
            </a:r>
            <a:r>
              <a:rPr lang="de-DE" sz="2600">
                <a:latin typeface="Arial" panose="020B0604020202020204" pitchFamily="34" charset="0"/>
                <a:cs typeface="Arial" panose="020B0604020202020204" pitchFamily="34" charset="0"/>
              </a:rPr>
              <a:t> Dự báo nguy cơ tiến triển của bệnh Đái tháo đường type II trong 10 năm </a:t>
            </a:r>
            <a:r>
              <a:rPr lang="vi-VN" sz="2600">
                <a:latin typeface="Arial" panose="020B0604020202020204" pitchFamily="34" charset="0"/>
                <a:cs typeface="Arial" panose="020B0604020202020204" pitchFamily="34" charset="0"/>
              </a:rPr>
              <a:t>ở cộng đồng người trưởng thành huyện Vụ Bản tỉnh Nam Định.</a:t>
            </a:r>
            <a:endParaRPr lang="en-US" sz="2600">
              <a:latin typeface="Arial" panose="020B0604020202020204" pitchFamily="34" charset="0"/>
              <a:cs typeface="Arial" panose="020B0604020202020204" pitchFamily="34" charset="0"/>
            </a:endParaRPr>
          </a:p>
          <a:p>
            <a:pPr marL="0" lvl="2" indent="463550" algn="just">
              <a:lnSpc>
                <a:spcPct val="100000"/>
              </a:lnSpc>
              <a:spcBef>
                <a:spcPts val="1200"/>
              </a:spcBef>
              <a:buNone/>
            </a:pPr>
            <a:r>
              <a:rPr lang="de-DE" sz="2600" smtClean="0">
                <a:solidFill>
                  <a:srgbClr val="FF0000"/>
                </a:solidFill>
                <a:latin typeface="Arial" panose="020B0604020202020204" pitchFamily="34" charset="0"/>
                <a:cs typeface="Arial" panose="020B0604020202020204" pitchFamily="34" charset="0"/>
              </a:rPr>
              <a:t>(</a:t>
            </a:r>
            <a:r>
              <a:rPr lang="en-US" sz="2600" smtClean="0">
                <a:solidFill>
                  <a:srgbClr val="FF0000"/>
                </a:solidFill>
                <a:latin typeface="Arial" panose="020B0604020202020204" pitchFamily="34" charset="0"/>
                <a:cs typeface="Arial" panose="020B0604020202020204" pitchFamily="34" charset="0"/>
              </a:rPr>
              <a:t>Lộ trình thực hiện</a:t>
            </a:r>
            <a:r>
              <a:rPr lang="nl-NL" sz="2600" smtClean="0">
                <a:solidFill>
                  <a:srgbClr val="FF0000"/>
                </a:solidFill>
                <a:latin typeface="Arial" panose="020B0604020202020204" pitchFamily="34" charset="0"/>
                <a:cs typeface="Arial" panose="020B0604020202020204" pitchFamily="34" charset="0"/>
              </a:rPr>
              <a:t>)</a:t>
            </a:r>
            <a:endParaRPr lang="en-US" sz="26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6834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609229"/>
            <a:ext cx="10515600" cy="627798"/>
          </a:xfrm>
        </p:spPr>
        <p:txBody>
          <a:bodyPr/>
          <a:lstStyle/>
          <a:p>
            <a:pPr marL="0" indent="0">
              <a:buNone/>
            </a:pPr>
            <a:r>
              <a:rPr lang="en-US" smtClean="0">
                <a:solidFill>
                  <a:srgbClr val="FF0000"/>
                </a:solidFill>
              </a:rPr>
              <a:t>(Mô hình đề xuất để thực hiện ý tưởng)</a:t>
            </a:r>
            <a:endParaRPr lang="en-US">
              <a:solidFill>
                <a:srgbClr val="FF0000"/>
              </a:solidFill>
            </a:endParaRPr>
          </a:p>
        </p:txBody>
      </p:sp>
      <p:pic>
        <p:nvPicPr>
          <p:cNvPr id="5" name="Picture 4"/>
          <p:cNvPicPr>
            <a:picLocks noChangeAspect="1"/>
          </p:cNvPicPr>
          <p:nvPr/>
        </p:nvPicPr>
        <p:blipFill>
          <a:blip r:embed="rId2"/>
          <a:stretch>
            <a:fillRect/>
          </a:stretch>
        </p:blipFill>
        <p:spPr>
          <a:xfrm>
            <a:off x="699642" y="1228298"/>
            <a:ext cx="10423283" cy="3905736"/>
          </a:xfrm>
          <a:prstGeom prst="rect">
            <a:avLst/>
          </a:prstGeom>
        </p:spPr>
      </p:pic>
    </p:spTree>
    <p:extLst>
      <p:ext uri="{BB962C8B-B14F-4D97-AF65-F5344CB8AC3E}">
        <p14:creationId xmlns:p14="http://schemas.microsoft.com/office/powerpoint/2010/main" val="2958452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4. Ý nghĩa đề xuất</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lnSpc>
                <a:spcPct val="100000"/>
              </a:lnSpc>
              <a:spcBef>
                <a:spcPts val="1200"/>
              </a:spcBef>
            </a:pPr>
            <a:r>
              <a:rPr lang="nl-NL">
                <a:latin typeface="Arial" panose="020B0604020202020204" pitchFamily="34" charset="0"/>
                <a:cs typeface="Arial" panose="020B0604020202020204" pitchFamily="34" charset="0"/>
              </a:rPr>
              <a:t>Ý</a:t>
            </a:r>
            <a:r>
              <a:rPr lang="nl-NL" smtClean="0">
                <a:latin typeface="Arial" panose="020B0604020202020204" pitchFamily="34" charset="0"/>
                <a:cs typeface="Arial" panose="020B0604020202020204" pitchFamily="34" charset="0"/>
              </a:rPr>
              <a:t> </a:t>
            </a:r>
            <a:r>
              <a:rPr lang="nl-NL">
                <a:latin typeface="Arial" panose="020B0604020202020204" pitchFamily="34" charset="0"/>
                <a:cs typeface="Arial" panose="020B0604020202020204" pitchFamily="34" charset="0"/>
              </a:rPr>
              <a:t>nghĩa khoa </a:t>
            </a:r>
            <a:r>
              <a:rPr lang="nl-NL" smtClean="0">
                <a:latin typeface="Arial" panose="020B0604020202020204" pitchFamily="34" charset="0"/>
                <a:cs typeface="Arial" panose="020B0604020202020204" pitchFamily="34" charset="0"/>
              </a:rPr>
              <a:t>học</a:t>
            </a:r>
          </a:p>
          <a:p>
            <a:pPr algn="just">
              <a:lnSpc>
                <a:spcPct val="100000"/>
              </a:lnSpc>
              <a:spcBef>
                <a:spcPts val="1200"/>
              </a:spcBef>
            </a:pPr>
            <a:r>
              <a:rPr lang="nl-NL" smtClean="0">
                <a:latin typeface="Arial" panose="020B0604020202020204" pitchFamily="34" charset="0"/>
                <a:cs typeface="Arial" panose="020B0604020202020204" pitchFamily="34" charset="0"/>
              </a:rPr>
              <a:t>Ý nghĩa </a:t>
            </a:r>
            <a:r>
              <a:rPr lang="nl-NL">
                <a:latin typeface="Arial" panose="020B0604020202020204" pitchFamily="34" charset="0"/>
                <a:cs typeface="Arial" panose="020B0604020202020204" pitchFamily="34" charset="0"/>
              </a:rPr>
              <a:t>thực tiễn (tính khả thi</a:t>
            </a:r>
            <a:r>
              <a:rPr lang="nl-NL" smtClean="0">
                <a:latin typeface="Arial" panose="020B0604020202020204" pitchFamily="34" charset="0"/>
                <a:cs typeface="Arial" panose="020B0604020202020204" pitchFamily="34" charset="0"/>
              </a:rPr>
              <a:t>)</a:t>
            </a:r>
          </a:p>
          <a:p>
            <a:pPr algn="just">
              <a:lnSpc>
                <a:spcPct val="100000"/>
              </a:lnSpc>
              <a:spcBef>
                <a:spcPts val="1200"/>
              </a:spcBef>
            </a:pPr>
            <a:r>
              <a:rPr lang="nl-NL" smtClean="0">
                <a:latin typeface="Arial" panose="020B0604020202020204" pitchFamily="34" charset="0"/>
                <a:cs typeface="Arial" panose="020B0604020202020204" pitchFamily="34" charset="0"/>
              </a:rPr>
              <a:t>Hiệu </a:t>
            </a:r>
            <a:r>
              <a:rPr lang="nl-NL">
                <a:latin typeface="Arial" panose="020B0604020202020204" pitchFamily="34" charset="0"/>
                <a:cs typeface="Arial" panose="020B0604020202020204" pitchFamily="34" charset="0"/>
              </a:rPr>
              <a:t>quả kinh tế - xã </a:t>
            </a:r>
            <a:r>
              <a:rPr lang="nl-NL" smtClean="0">
                <a:latin typeface="Arial" panose="020B0604020202020204" pitchFamily="34" charset="0"/>
                <a:cs typeface="Arial" panose="020B0604020202020204" pitchFamily="34" charset="0"/>
              </a:rPr>
              <a:t>hội</a:t>
            </a:r>
          </a:p>
          <a:p>
            <a:pPr algn="just">
              <a:lnSpc>
                <a:spcPct val="100000"/>
              </a:lnSpc>
              <a:spcBef>
                <a:spcPts val="1200"/>
              </a:spcBef>
            </a:pPr>
            <a:r>
              <a:rPr lang="nl-NL" smtClean="0">
                <a:latin typeface="Arial" panose="020B0604020202020204" pitchFamily="34" charset="0"/>
                <a:cs typeface="Arial" panose="020B0604020202020204" pitchFamily="34" charset="0"/>
              </a:rPr>
              <a:t>Quy </a:t>
            </a:r>
            <a:r>
              <a:rPr lang="nl-NL">
                <a:latin typeface="Arial" panose="020B0604020202020204" pitchFamily="34" charset="0"/>
                <a:cs typeface="Arial" panose="020B0604020202020204" pitchFamily="34" charset="0"/>
              </a:rPr>
              <a:t>mô và phạm vi áp </a:t>
            </a:r>
            <a:r>
              <a:rPr lang="nl-NL" smtClean="0">
                <a:latin typeface="Arial" panose="020B0604020202020204" pitchFamily="34" charset="0"/>
                <a:cs typeface="Arial" panose="020B0604020202020204" pitchFamily="34" charset="0"/>
              </a:rPr>
              <a:t>dụng dự kiến</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9260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Ví dụ về ý nghĩa của ý tưởng</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lnSpc>
                <a:spcPct val="100000"/>
              </a:lnSpc>
              <a:spcBef>
                <a:spcPts val="1200"/>
              </a:spcBef>
              <a:buNone/>
            </a:pPr>
            <a:r>
              <a:rPr lang="en-US" b="1" smtClean="0">
                <a:solidFill>
                  <a:srgbClr val="FF0000"/>
                </a:solidFill>
                <a:latin typeface="Arial" panose="020B0604020202020204" pitchFamily="34" charset="0"/>
                <a:cs typeface="Arial" panose="020B0604020202020204" pitchFamily="34" charset="0"/>
              </a:rPr>
              <a:t>4.1. Ý nghĩa khoa học</a:t>
            </a:r>
          </a:p>
          <a:p>
            <a:pPr marL="0" indent="463550" algn="just">
              <a:lnSpc>
                <a:spcPct val="100000"/>
              </a:lnSpc>
              <a:spcBef>
                <a:spcPts val="1200"/>
              </a:spcBef>
              <a:buNone/>
            </a:pPr>
            <a:r>
              <a:rPr lang="en-US" smtClean="0">
                <a:latin typeface="Arial" panose="020B0604020202020204" pitchFamily="34" charset="0"/>
                <a:cs typeface="Arial" panose="020B0604020202020204" pitchFamily="34" charset="0"/>
              </a:rPr>
              <a:t>- </a:t>
            </a:r>
            <a:r>
              <a:rPr lang="vi-VN" smtClean="0">
                <a:latin typeface="Arial" panose="020B0604020202020204" pitchFamily="34" charset="0"/>
                <a:cs typeface="Arial" panose="020B0604020202020204" pitchFamily="34" charset="0"/>
              </a:rPr>
              <a:t>Đề xuất phương pháp </a:t>
            </a:r>
            <a:r>
              <a:rPr lang="en-US" smtClean="0">
                <a:latin typeface="Arial" panose="020B0604020202020204" pitchFamily="34" charset="0"/>
                <a:cs typeface="Arial" panose="020B0604020202020204" pitchFamily="34" charset="0"/>
              </a:rPr>
              <a:t>s</a:t>
            </a:r>
            <a:r>
              <a:rPr lang="de-DE" smtClean="0">
                <a:latin typeface="Arial" panose="020B0604020202020204" pitchFamily="34" charset="0"/>
                <a:cs typeface="Arial" panose="020B0604020202020204" pitchFamily="34" charset="0"/>
              </a:rPr>
              <a:t>àng lọc (phá</a:t>
            </a:r>
            <a:r>
              <a:rPr lang="vi-VN">
                <a:latin typeface="Arial" panose="020B0604020202020204" pitchFamily="34" charset="0"/>
                <a:cs typeface="Arial" panose="020B0604020202020204" pitchFamily="34" charset="0"/>
              </a:rPr>
              <a:t>t</a:t>
            </a:r>
            <a:r>
              <a:rPr lang="de-DE" smtClean="0">
                <a:latin typeface="Arial" panose="020B0604020202020204" pitchFamily="34" charset="0"/>
                <a:cs typeface="Arial" panose="020B0604020202020204" pitchFamily="34" charset="0"/>
              </a:rPr>
              <a:t> hiện) những đối tượng có nguy cơ cao mắc bệnh ĐTĐ type II và </a:t>
            </a:r>
          </a:p>
          <a:p>
            <a:pPr marL="0" indent="463550" algn="just">
              <a:lnSpc>
                <a:spcPct val="100000"/>
              </a:lnSpc>
              <a:spcBef>
                <a:spcPts val="1200"/>
              </a:spcBef>
              <a:buNone/>
            </a:pPr>
            <a:r>
              <a:rPr lang="en-US" smtClean="0">
                <a:latin typeface="Arial" panose="020B0604020202020204" pitchFamily="34" charset="0"/>
                <a:cs typeface="Arial" panose="020B0604020202020204" pitchFamily="34" charset="0"/>
              </a:rPr>
              <a:t>- </a:t>
            </a:r>
            <a:r>
              <a:rPr lang="vi-VN" smtClean="0">
                <a:latin typeface="Arial" panose="020B0604020202020204" pitchFamily="34" charset="0"/>
                <a:cs typeface="Arial" panose="020B0604020202020204" pitchFamily="34" charset="0"/>
              </a:rPr>
              <a:t>Đề xuất phương pháp</a:t>
            </a:r>
            <a:r>
              <a:rPr lang="en-US" smtClean="0">
                <a:latin typeface="Arial" panose="020B0604020202020204" pitchFamily="34" charset="0"/>
                <a:cs typeface="Arial" panose="020B0604020202020204" pitchFamily="34" charset="0"/>
              </a:rPr>
              <a:t> d</a:t>
            </a:r>
            <a:r>
              <a:rPr lang="de-DE" smtClean="0">
                <a:latin typeface="Arial" panose="020B0604020202020204" pitchFamily="34" charset="0"/>
                <a:cs typeface="Arial" panose="020B0604020202020204" pitchFamily="34" charset="0"/>
              </a:rPr>
              <a:t>ự báo tiến triển của bệnh trong vòng 10 tại cộng đồng.</a:t>
            </a:r>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8385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Ví dụ về ý nghĩa của ý tưởng</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lnSpc>
                <a:spcPct val="100000"/>
              </a:lnSpc>
              <a:spcBef>
                <a:spcPts val="1200"/>
              </a:spcBef>
              <a:buNone/>
            </a:pPr>
            <a:r>
              <a:rPr lang="en-US" b="1" smtClean="0">
                <a:solidFill>
                  <a:srgbClr val="FF0000"/>
                </a:solidFill>
                <a:latin typeface="Arial" panose="020B0604020202020204" pitchFamily="34" charset="0"/>
                <a:cs typeface="Arial" panose="020B0604020202020204" pitchFamily="34" charset="0"/>
              </a:rPr>
              <a:t>4.2. Ý nghĩa thực tiễn</a:t>
            </a:r>
          </a:p>
          <a:p>
            <a:pPr marL="0" indent="463550" algn="just">
              <a:lnSpc>
                <a:spcPct val="100000"/>
              </a:lnSpc>
              <a:spcBef>
                <a:spcPts val="1200"/>
              </a:spcBef>
              <a:buNone/>
            </a:pPr>
            <a:r>
              <a:rPr lang="en-US" smtClean="0">
                <a:latin typeface="Arial" panose="020B0604020202020204" pitchFamily="34" charset="0"/>
                <a:cs typeface="Arial" panose="020B0604020202020204" pitchFamily="34" charset="0"/>
              </a:rPr>
              <a:t>- S</a:t>
            </a:r>
            <a:r>
              <a:rPr lang="de-DE" smtClean="0">
                <a:latin typeface="Arial" panose="020B0604020202020204" pitchFamily="34" charset="0"/>
                <a:cs typeface="Arial" panose="020B0604020202020204" pitchFamily="34" charset="0"/>
              </a:rPr>
              <a:t>àng lọc (phá</a:t>
            </a:r>
            <a:r>
              <a:rPr lang="vi-VN">
                <a:latin typeface="Arial" panose="020B0604020202020204" pitchFamily="34" charset="0"/>
                <a:cs typeface="Arial" panose="020B0604020202020204" pitchFamily="34" charset="0"/>
              </a:rPr>
              <a:t>t</a:t>
            </a:r>
            <a:r>
              <a:rPr lang="de-DE" smtClean="0">
                <a:latin typeface="Arial" panose="020B0604020202020204" pitchFamily="34" charset="0"/>
                <a:cs typeface="Arial" panose="020B0604020202020204" pitchFamily="34" charset="0"/>
              </a:rPr>
              <a:t> hiện) những đối tượng có nguy cơ cao mắc bệnh ĐTĐ type II</a:t>
            </a:r>
          </a:p>
          <a:p>
            <a:pPr marL="0" indent="463550" algn="just">
              <a:lnSpc>
                <a:spcPct val="100000"/>
              </a:lnSpc>
              <a:spcBef>
                <a:spcPts val="1200"/>
              </a:spcBef>
              <a:buNone/>
            </a:pPr>
            <a:r>
              <a:rPr lang="en-US" smtClean="0">
                <a:latin typeface="Arial" panose="020B0604020202020204" pitchFamily="34" charset="0"/>
                <a:cs typeface="Arial" panose="020B0604020202020204" pitchFamily="34" charset="0"/>
              </a:rPr>
              <a:t>- D</a:t>
            </a:r>
            <a:r>
              <a:rPr lang="de-DE" smtClean="0">
                <a:latin typeface="Arial" panose="020B0604020202020204" pitchFamily="34" charset="0"/>
                <a:cs typeface="Arial" panose="020B0604020202020204" pitchFamily="34" charset="0"/>
              </a:rPr>
              <a:t>ự báo được nguy cơ tiến triển của bệnh  ĐTĐ type II trong vòng 10 tại cộng đồng.</a:t>
            </a:r>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5916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0502"/>
            <a:ext cx="10515600" cy="5576462"/>
          </a:xfrm>
        </p:spPr>
        <p:txBody>
          <a:bodyPr>
            <a:noAutofit/>
          </a:bodyPr>
          <a:lstStyle/>
          <a:p>
            <a:pPr marL="0" indent="0" algn="just">
              <a:lnSpc>
                <a:spcPct val="100000"/>
              </a:lnSpc>
              <a:spcBef>
                <a:spcPts val="1200"/>
              </a:spcBef>
              <a:buNone/>
            </a:pPr>
            <a:r>
              <a:rPr lang="en-US" sz="2500" b="1" smtClean="0">
                <a:solidFill>
                  <a:srgbClr val="FF0000"/>
                </a:solidFill>
                <a:latin typeface="Arial" panose="020B0604020202020204" pitchFamily="34" charset="0"/>
                <a:cs typeface="Arial" panose="020B0604020202020204" pitchFamily="34" charset="0"/>
              </a:rPr>
              <a:t>4.3. Hiệu quả kinh tế</a:t>
            </a:r>
          </a:p>
          <a:p>
            <a:pPr marL="0" lvl="0" indent="519113" algn="just">
              <a:lnSpc>
                <a:spcPct val="100000"/>
              </a:lnSpc>
              <a:spcBef>
                <a:spcPts val="1200"/>
              </a:spcBef>
              <a:buNone/>
            </a:pPr>
            <a:r>
              <a:rPr lang="en-US" sz="2500" smtClean="0">
                <a:latin typeface="Arial" panose="020B0604020202020204" pitchFamily="34" charset="0"/>
                <a:cs typeface="Arial" panose="020B0604020202020204" pitchFamily="34" charset="0"/>
              </a:rPr>
              <a:t>- </a:t>
            </a:r>
            <a:r>
              <a:rPr lang="vi-VN" sz="2500" smtClean="0">
                <a:latin typeface="Arial" panose="020B0604020202020204" pitchFamily="34" charset="0"/>
                <a:cs typeface="Arial" panose="020B0604020202020204" pitchFamily="34" charset="0"/>
              </a:rPr>
              <a:t>Thang </a:t>
            </a:r>
            <a:r>
              <a:rPr lang="vi-VN" sz="2500">
                <a:latin typeface="Arial" panose="020B0604020202020204" pitchFamily="34" charset="0"/>
                <a:cs typeface="Arial" panose="020B0604020202020204" pitchFamily="34" charset="0"/>
              </a:rPr>
              <a:t>đo </a:t>
            </a:r>
            <a:r>
              <a:rPr lang="de-DE" sz="2500">
                <a:latin typeface="Arial" panose="020B0604020202020204" pitchFamily="34" charset="0"/>
                <a:cs typeface="Arial" panose="020B0604020202020204" pitchFamily="34" charset="0"/>
              </a:rPr>
              <a:t>FINDRISC được cung cấp miễn phí không mất tiền mua, bất kể ai cũng có </a:t>
            </a:r>
            <a:r>
              <a:rPr lang="vi-VN" sz="2500">
                <a:latin typeface="Arial" panose="020B0604020202020204" pitchFamily="34" charset="0"/>
                <a:cs typeface="Arial" panose="020B0604020202020204" pitchFamily="34" charset="0"/>
              </a:rPr>
              <a:t>thể sử dụng (trừ một số nhóm người đặc biệt như người khuyết tật). Trong khi đó giá thành để mua một chiếc máy kiểm tra đường huyết nhanh tại nhà vào khoảng 1.000.000 đồng chưa tính giá thành của bộ kit (chỉ khuyến cáo dành cho người đã bị bệnh đái tháo đường và người có điều kiện kinh tế).</a:t>
            </a:r>
            <a:endParaRPr lang="en-US" sz="2500">
              <a:latin typeface="Arial" panose="020B0604020202020204" pitchFamily="34" charset="0"/>
              <a:cs typeface="Arial" panose="020B0604020202020204" pitchFamily="34" charset="0"/>
            </a:endParaRPr>
          </a:p>
          <a:p>
            <a:pPr marL="0" lvl="0" indent="519113" algn="just">
              <a:lnSpc>
                <a:spcPct val="100000"/>
              </a:lnSpc>
              <a:spcBef>
                <a:spcPts val="1200"/>
              </a:spcBef>
              <a:buNone/>
            </a:pPr>
            <a:r>
              <a:rPr lang="en-US" sz="2500" smtClean="0">
                <a:latin typeface="Arial" panose="020B0604020202020204" pitchFamily="34" charset="0"/>
                <a:cs typeface="Arial" panose="020B0604020202020204" pitchFamily="34" charset="0"/>
              </a:rPr>
              <a:t>- </a:t>
            </a:r>
            <a:r>
              <a:rPr lang="vi-VN" sz="2500" smtClean="0">
                <a:latin typeface="Arial" panose="020B0604020202020204" pitchFamily="34" charset="0"/>
                <a:cs typeface="Arial" panose="020B0604020202020204" pitchFamily="34" charset="0"/>
              </a:rPr>
              <a:t>Giảm </a:t>
            </a:r>
            <a:r>
              <a:rPr lang="vi-VN" sz="2500">
                <a:latin typeface="Arial" panose="020B0604020202020204" pitchFamily="34" charset="0"/>
                <a:cs typeface="Arial" panose="020B0604020202020204" pitchFamily="34" charset="0"/>
              </a:rPr>
              <a:t>bớt kinh phí cho việc xét nghiệm máu sàng lọc cho cả cộng đồng. Với độ nhạy</a:t>
            </a:r>
            <a:r>
              <a:rPr lang="de-DE" sz="2500">
                <a:latin typeface="Arial" panose="020B0604020202020204" pitchFamily="34" charset="0"/>
                <a:cs typeface="Arial" panose="020B0604020202020204" pitchFamily="34" charset="0"/>
              </a:rPr>
              <a:t> và độ</a:t>
            </a:r>
            <a:r>
              <a:rPr lang="vi-VN" sz="2500">
                <a:latin typeface="Arial" panose="020B0604020202020204" pitchFamily="34" charset="0"/>
                <a:cs typeface="Arial" panose="020B0604020202020204" pitchFamily="34" charset="0"/>
              </a:rPr>
              <a:t> đặc hiệu cao của thang đo, do đó chỉ cần xét nghiệm máu cho những cá nhân có điểm nguy cơ cao. </a:t>
            </a:r>
            <a:r>
              <a:rPr lang="en-US" sz="2500" smtClean="0">
                <a:latin typeface="Arial" panose="020B0604020202020204" pitchFamily="34" charset="0"/>
                <a:cs typeface="Arial" panose="020B0604020202020204" pitchFamily="34" charset="0"/>
              </a:rPr>
              <a:t>Ví dụ nếu </a:t>
            </a:r>
            <a:r>
              <a:rPr lang="vi-VN" sz="2500" smtClean="0">
                <a:latin typeface="Arial" panose="020B0604020202020204" pitchFamily="34" charset="0"/>
                <a:cs typeface="Arial" panose="020B0604020202020204" pitchFamily="34" charset="0"/>
              </a:rPr>
              <a:t>chỉ </a:t>
            </a:r>
            <a:r>
              <a:rPr lang="vi-VN" sz="2500">
                <a:latin typeface="Arial" panose="020B0604020202020204" pitchFamily="34" charset="0"/>
                <a:cs typeface="Arial" panose="020B0604020202020204" pitchFamily="34" charset="0"/>
              </a:rPr>
              <a:t>có 6,2% đối tượng có nguy cơ từ trung bình đến </a:t>
            </a:r>
            <a:r>
              <a:rPr lang="vi-VN" sz="2500" smtClean="0">
                <a:latin typeface="Arial" panose="020B0604020202020204" pitchFamily="34" charset="0"/>
                <a:cs typeface="Arial" panose="020B0604020202020204" pitchFamily="34" charset="0"/>
              </a:rPr>
              <a:t>cao</a:t>
            </a:r>
            <a:r>
              <a:rPr lang="en-US" sz="2500" smtClean="0">
                <a:latin typeface="Arial" panose="020B0604020202020204" pitchFamily="34" charset="0"/>
                <a:cs typeface="Arial" panose="020B0604020202020204" pitchFamily="34" charset="0"/>
              </a:rPr>
              <a:t>, c</a:t>
            </a:r>
            <a:r>
              <a:rPr lang="vi-VN" sz="2500" smtClean="0">
                <a:latin typeface="Arial" panose="020B0604020202020204" pitchFamily="34" charset="0"/>
                <a:cs typeface="Arial" panose="020B0604020202020204" pitchFamily="34" charset="0"/>
              </a:rPr>
              <a:t>ác </a:t>
            </a:r>
            <a:r>
              <a:rPr lang="vi-VN" sz="2500">
                <a:latin typeface="Arial" panose="020B0604020202020204" pitchFamily="34" charset="0"/>
                <a:cs typeface="Arial" panose="020B0604020202020204" pitchFamily="34" charset="0"/>
              </a:rPr>
              <a:t>đối tượng còn lại chưa cần xét nghiệm chẩn đoán ngay có nghĩa là sẽ giảm bớt kinh phí chẩn đoán cho 93,8% đối tượng. </a:t>
            </a:r>
            <a:endParaRPr lang="en-US" sz="2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996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6728"/>
            <a:ext cx="10515600" cy="5740236"/>
          </a:xfrm>
        </p:spPr>
        <p:txBody>
          <a:bodyPr>
            <a:noAutofit/>
          </a:bodyPr>
          <a:lstStyle/>
          <a:p>
            <a:pPr marL="0" indent="0" algn="just">
              <a:lnSpc>
                <a:spcPct val="100000"/>
              </a:lnSpc>
              <a:spcBef>
                <a:spcPts val="600"/>
              </a:spcBef>
              <a:buNone/>
            </a:pPr>
            <a:r>
              <a:rPr lang="en-US" sz="2300" b="1" smtClean="0">
                <a:solidFill>
                  <a:srgbClr val="FF0000"/>
                </a:solidFill>
                <a:latin typeface="Arial" panose="020B0604020202020204" pitchFamily="34" charset="0"/>
                <a:cs typeface="Arial" panose="020B0604020202020204" pitchFamily="34" charset="0"/>
              </a:rPr>
              <a:t>4.4. Hiệu quả xã hội</a:t>
            </a:r>
          </a:p>
          <a:p>
            <a:pPr marL="0" indent="463550" algn="just">
              <a:lnSpc>
                <a:spcPct val="100000"/>
              </a:lnSpc>
              <a:spcBef>
                <a:spcPts val="600"/>
              </a:spcBef>
              <a:buNone/>
            </a:pPr>
            <a:r>
              <a:rPr lang="en-US" sz="2300" smtClean="0">
                <a:latin typeface="Arial" panose="020B0604020202020204" pitchFamily="34" charset="0"/>
                <a:cs typeface="Arial" panose="020B0604020202020204" pitchFamily="34" charset="0"/>
              </a:rPr>
              <a:t>- </a:t>
            </a:r>
            <a:r>
              <a:rPr lang="vi-VN" sz="2300" smtClean="0">
                <a:latin typeface="Arial" panose="020B0604020202020204" pitchFamily="34" charset="0"/>
                <a:cs typeface="Arial" panose="020B0604020202020204" pitchFamily="34" charset="0"/>
              </a:rPr>
              <a:t>Lần </a:t>
            </a:r>
            <a:r>
              <a:rPr lang="de-DE" sz="2300">
                <a:latin typeface="Arial" panose="020B0604020202020204" pitchFamily="34" charset="0"/>
                <a:cs typeface="Arial" panose="020B0604020202020204" pitchFamily="34" charset="0"/>
              </a:rPr>
              <a:t>đầu tiên một giải pháp không xâm lấn (không cần xét nghiệm máu) </a:t>
            </a:r>
            <a:r>
              <a:rPr lang="vi-VN" sz="2300">
                <a:latin typeface="Arial" panose="020B0604020202020204" pitchFamily="34" charset="0"/>
                <a:cs typeface="Arial" panose="020B0604020202020204" pitchFamily="34" charset="0"/>
              </a:rPr>
              <a:t>vừa</a:t>
            </a:r>
            <a:r>
              <a:rPr lang="de-DE" sz="2300">
                <a:latin typeface="Arial" panose="020B0604020202020204" pitchFamily="34" charset="0"/>
                <a:cs typeface="Arial" panose="020B0604020202020204" pitchFamily="34" charset="0"/>
              </a:rPr>
              <a:t> sàng lọc </a:t>
            </a:r>
            <a:r>
              <a:rPr lang="vi-VN" sz="2300">
                <a:latin typeface="Arial" panose="020B0604020202020204" pitchFamily="34" charset="0"/>
                <a:cs typeface="Arial" panose="020B0604020202020204" pitchFamily="34" charset="0"/>
              </a:rPr>
              <a:t>được những đối tượng có nguy cơ cao đối với bệnh đái tháo đường type II </a:t>
            </a:r>
            <a:r>
              <a:rPr lang="de-DE" sz="2300">
                <a:latin typeface="Arial" panose="020B0604020202020204" pitchFamily="34" charset="0"/>
                <a:cs typeface="Arial" panose="020B0604020202020204" pitchFamily="34" charset="0"/>
              </a:rPr>
              <a:t>và </a:t>
            </a:r>
            <a:r>
              <a:rPr lang="vi-VN" sz="2300">
                <a:latin typeface="Arial" panose="020B0604020202020204" pitchFamily="34" charset="0"/>
                <a:cs typeface="Arial" panose="020B0604020202020204" pitchFamily="34" charset="0"/>
              </a:rPr>
              <a:t>vừa </a:t>
            </a:r>
            <a:r>
              <a:rPr lang="de-DE" sz="2300">
                <a:latin typeface="Arial" panose="020B0604020202020204" pitchFamily="34" charset="0"/>
                <a:cs typeface="Arial" panose="020B0604020202020204" pitchFamily="34" charset="0"/>
              </a:rPr>
              <a:t>dự báo nguy cơ tiến triển </a:t>
            </a:r>
            <a:r>
              <a:rPr lang="vi-VN" sz="2300">
                <a:latin typeface="Arial" panose="020B0604020202020204" pitchFamily="34" charset="0"/>
                <a:cs typeface="Arial" panose="020B0604020202020204" pitchFamily="34" charset="0"/>
              </a:rPr>
              <a:t>của </a:t>
            </a:r>
            <a:r>
              <a:rPr lang="de-DE" sz="2300">
                <a:latin typeface="Arial" panose="020B0604020202020204" pitchFamily="34" charset="0"/>
                <a:cs typeface="Arial" panose="020B0604020202020204" pitchFamily="34" charset="0"/>
              </a:rPr>
              <a:t>bệnh trong 10 năm tại cộng đồng được áp dụng trên địa bàn tỉnh Nam Định.</a:t>
            </a:r>
            <a:endParaRPr lang="en-US" sz="2300">
              <a:latin typeface="Arial" panose="020B0604020202020204" pitchFamily="34" charset="0"/>
              <a:cs typeface="Arial" panose="020B0604020202020204" pitchFamily="34" charset="0"/>
            </a:endParaRPr>
          </a:p>
          <a:p>
            <a:pPr marL="0" indent="463550" algn="just">
              <a:lnSpc>
                <a:spcPct val="100000"/>
              </a:lnSpc>
              <a:spcBef>
                <a:spcPts val="600"/>
              </a:spcBef>
              <a:buNone/>
            </a:pPr>
            <a:r>
              <a:rPr lang="de-DE" sz="2300" smtClean="0">
                <a:latin typeface="Arial" panose="020B0604020202020204" pitchFamily="34" charset="0"/>
                <a:cs typeface="Arial" panose="020B0604020202020204" pitchFamily="34" charset="0"/>
              </a:rPr>
              <a:t>- FINDRISC </a:t>
            </a:r>
            <a:r>
              <a:rPr lang="de-DE" sz="2300">
                <a:latin typeface="Arial" panose="020B0604020202020204" pitchFamily="34" charset="0"/>
                <a:cs typeface="Arial" panose="020B0604020202020204" pitchFamily="34" charset="0"/>
              </a:rPr>
              <a:t>là một công cụ </a:t>
            </a:r>
            <a:r>
              <a:rPr lang="vi-VN" sz="2300">
                <a:latin typeface="Arial" panose="020B0604020202020204" pitchFamily="34" charset="0"/>
                <a:cs typeface="Arial" panose="020B0604020202020204" pitchFamily="34" charset="0"/>
              </a:rPr>
              <a:t>miễn phí, </a:t>
            </a:r>
            <a:r>
              <a:rPr lang="de-DE" sz="2300">
                <a:latin typeface="Arial" panose="020B0604020202020204" pitchFamily="34" charset="0"/>
                <a:cs typeface="Arial" panose="020B0604020202020204" pitchFamily="34" charset="0"/>
              </a:rPr>
              <a:t>đơn giản, nhanh chóng, không tốn kém, không xâm lấn</a:t>
            </a:r>
            <a:r>
              <a:rPr lang="vi-VN" sz="2300">
                <a:latin typeface="Arial" panose="020B0604020202020204" pitchFamily="34" charset="0"/>
                <a:cs typeface="Arial" panose="020B0604020202020204" pitchFamily="34" charset="0"/>
              </a:rPr>
              <a:t> (không cần xét nghiệm máu)</a:t>
            </a:r>
            <a:r>
              <a:rPr lang="de-DE" sz="2300">
                <a:latin typeface="Arial" panose="020B0604020202020204" pitchFamily="34" charset="0"/>
                <a:cs typeface="Arial" panose="020B0604020202020204" pitchFamily="34" charset="0"/>
              </a:rPr>
              <a:t>, độ tin cậy cao để xác định nguy cơ cao mắc ĐTĐ type II, không chỉ được sử dụng </a:t>
            </a:r>
            <a:r>
              <a:rPr lang="vi-VN" sz="2300">
                <a:latin typeface="Arial" panose="020B0604020202020204" pitchFamily="34" charset="0"/>
                <a:cs typeface="Arial" panose="020B0604020202020204" pitchFamily="34" charset="0"/>
              </a:rPr>
              <a:t>bởi</a:t>
            </a:r>
            <a:r>
              <a:rPr lang="de-DE" sz="2300">
                <a:latin typeface="Arial" panose="020B0604020202020204" pitchFamily="34" charset="0"/>
                <a:cs typeface="Arial" panose="020B0604020202020204" pitchFamily="34" charset="0"/>
              </a:rPr>
              <a:t> với cán bộ y tế mà ngay cả cộng đồng cũng </a:t>
            </a:r>
            <a:r>
              <a:rPr lang="de-DE" sz="2300" smtClean="0">
                <a:latin typeface="Arial" panose="020B0604020202020204" pitchFamily="34" charset="0"/>
                <a:cs typeface="Arial" panose="020B0604020202020204" pitchFamily="34" charset="0"/>
              </a:rPr>
              <a:t>có </a:t>
            </a:r>
            <a:r>
              <a:rPr lang="de-DE" sz="2300">
                <a:latin typeface="Arial" panose="020B0604020202020204" pitchFamily="34" charset="0"/>
                <a:cs typeface="Arial" panose="020B0604020202020204" pitchFamily="34" charset="0"/>
              </a:rPr>
              <a:t>thể sử dung được. </a:t>
            </a:r>
            <a:endParaRPr lang="de-DE" sz="2300" smtClean="0">
              <a:latin typeface="Arial" panose="020B0604020202020204" pitchFamily="34" charset="0"/>
              <a:cs typeface="Arial" panose="020B0604020202020204" pitchFamily="34" charset="0"/>
            </a:endParaRPr>
          </a:p>
          <a:p>
            <a:pPr marL="0" indent="463550" algn="just">
              <a:lnSpc>
                <a:spcPct val="100000"/>
              </a:lnSpc>
              <a:spcBef>
                <a:spcPts val="600"/>
              </a:spcBef>
              <a:buNone/>
            </a:pPr>
            <a:r>
              <a:rPr lang="de-DE" sz="2300" smtClean="0">
                <a:latin typeface="Arial" panose="020B0604020202020204" pitchFamily="34" charset="0"/>
                <a:cs typeface="Arial" panose="020B0604020202020204" pitchFamily="34" charset="0"/>
              </a:rPr>
              <a:t>- Phương </a:t>
            </a:r>
            <a:r>
              <a:rPr lang="de-DE" sz="2300">
                <a:latin typeface="Arial" panose="020B0604020202020204" pitchFamily="34" charset="0"/>
                <a:cs typeface="Arial" panose="020B0604020202020204" pitchFamily="34" charset="0"/>
              </a:rPr>
              <a:t>pháp này có thể dự báo được nguy cơ tiến triển bệnh trong 10 năm của cộng đồng người trưởng thành mà nghiệm pháp dung nạp glucocse bằng đường uống không làm được. </a:t>
            </a:r>
            <a:endParaRPr lang="de-DE" sz="2300" smtClean="0">
              <a:latin typeface="Arial" panose="020B0604020202020204" pitchFamily="34" charset="0"/>
              <a:cs typeface="Arial" panose="020B0604020202020204" pitchFamily="34" charset="0"/>
            </a:endParaRPr>
          </a:p>
          <a:p>
            <a:pPr marL="0" indent="463550" algn="just">
              <a:lnSpc>
                <a:spcPct val="100000"/>
              </a:lnSpc>
              <a:spcBef>
                <a:spcPts val="600"/>
              </a:spcBef>
              <a:buNone/>
            </a:pPr>
            <a:r>
              <a:rPr lang="de-DE" sz="2300" smtClean="0">
                <a:latin typeface="Arial" panose="020B0604020202020204" pitchFamily="34" charset="0"/>
                <a:cs typeface="Arial" panose="020B0604020202020204" pitchFamily="34" charset="0"/>
              </a:rPr>
              <a:t>- Quá trình sáng kiến triển khai cũng có thể giúp tăng cường nhận thức của cộng đồng về bệnh đái tháo đường type II. Giúp người dân có thái độ tích cực hơn trong việc tìm hiểu kiến thức về bệnh cũng như thay đổi những hành vi không có lợi cho sức khỏe của cá nhân mình</a:t>
            </a:r>
            <a:endParaRPr lang="en-US" sz="23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1356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0502"/>
            <a:ext cx="10515600" cy="5576462"/>
          </a:xfrm>
        </p:spPr>
        <p:txBody>
          <a:bodyPr>
            <a:noAutofit/>
          </a:bodyPr>
          <a:lstStyle/>
          <a:p>
            <a:pPr marL="0" indent="0" algn="just">
              <a:lnSpc>
                <a:spcPct val="100000"/>
              </a:lnSpc>
              <a:spcBef>
                <a:spcPts val="600"/>
              </a:spcBef>
              <a:buNone/>
            </a:pPr>
            <a:r>
              <a:rPr lang="en-US" b="1" smtClean="0">
                <a:solidFill>
                  <a:srgbClr val="FF0000"/>
                </a:solidFill>
                <a:latin typeface="Arial" panose="020B0604020202020204" pitchFamily="34" charset="0"/>
                <a:cs typeface="Arial" panose="020B0604020202020204" pitchFamily="34" charset="0"/>
              </a:rPr>
              <a:t>4.5. Quy mô và phạm vi áp dụng</a:t>
            </a:r>
          </a:p>
          <a:p>
            <a:pPr marL="0" indent="463550">
              <a:lnSpc>
                <a:spcPct val="100000"/>
              </a:lnSpc>
              <a:spcBef>
                <a:spcPts val="1200"/>
              </a:spcBef>
              <a:buNone/>
            </a:pPr>
            <a:r>
              <a:rPr lang="de-DE" smtClean="0">
                <a:latin typeface="Arial" panose="020B0604020202020204" pitchFamily="34" charset="0"/>
                <a:cs typeface="Arial" panose="020B0604020202020204" pitchFamily="34" charset="0"/>
              </a:rPr>
              <a:t>- Có </a:t>
            </a:r>
            <a:r>
              <a:rPr lang="de-DE">
                <a:latin typeface="Arial" panose="020B0604020202020204" pitchFamily="34" charset="0"/>
                <a:cs typeface="Arial" panose="020B0604020202020204" pitchFamily="34" charset="0"/>
              </a:rPr>
              <a:t>thể áp dụng để dự báo nguy cơ mắc bệnh Đái tháo đường type II trong 10 năm của bất kì cộng đồng người trưởng thành nào (từ 40-75 tuổi).</a:t>
            </a:r>
            <a:endParaRPr lang="en-US">
              <a:latin typeface="Arial" panose="020B0604020202020204" pitchFamily="34" charset="0"/>
              <a:cs typeface="Arial" panose="020B0604020202020204" pitchFamily="34" charset="0"/>
            </a:endParaRPr>
          </a:p>
          <a:p>
            <a:pPr marL="0" indent="463550">
              <a:lnSpc>
                <a:spcPct val="100000"/>
              </a:lnSpc>
              <a:spcBef>
                <a:spcPts val="1200"/>
              </a:spcBef>
              <a:buNone/>
            </a:pPr>
            <a:r>
              <a:rPr lang="de-DE" smtClean="0">
                <a:latin typeface="Arial" panose="020B0604020202020204" pitchFamily="34" charset="0"/>
                <a:cs typeface="Arial" panose="020B0604020202020204" pitchFamily="34" charset="0"/>
              </a:rPr>
              <a:t>- Có </a:t>
            </a:r>
            <a:r>
              <a:rPr lang="de-DE">
                <a:latin typeface="Arial" panose="020B0604020202020204" pitchFamily="34" charset="0"/>
                <a:cs typeface="Arial" panose="020B0604020202020204" pitchFamily="34" charset="0"/>
              </a:rPr>
              <a:t>thể được sử dụng bởi các nhà quản lý y tế để </a:t>
            </a:r>
            <a:r>
              <a:rPr lang="vi-VN">
                <a:latin typeface="Arial" panose="020B0604020202020204" pitchFamily="34" charset="0"/>
                <a:cs typeface="Arial" panose="020B0604020202020204" pitchFamily="34" charset="0"/>
              </a:rPr>
              <a:t>sàng lọc nguy cơ cá nhân </a:t>
            </a:r>
            <a:r>
              <a:rPr lang="de-DE">
                <a:latin typeface="Arial" panose="020B0604020202020204" pitchFamily="34" charset="0"/>
                <a:cs typeface="Arial" panose="020B0604020202020204" pitchFamily="34" charset="0"/>
              </a:rPr>
              <a:t>và xác định nguy cơ tiến triển của bệnh</a:t>
            </a:r>
            <a:r>
              <a:rPr lang="vi-VN">
                <a:latin typeface="Arial" panose="020B0604020202020204" pitchFamily="34" charset="0"/>
                <a:cs typeface="Arial" panose="020B0604020202020204" pitchFamily="34" charset="0"/>
              </a:rPr>
              <a:t> đái tháo đường type II</a:t>
            </a:r>
            <a:r>
              <a:rPr lang="de-DE">
                <a:latin typeface="Arial" panose="020B0604020202020204" pitchFamily="34" charset="0"/>
                <a:cs typeface="Arial" panose="020B0604020202020204" pitchFamily="34" charset="0"/>
              </a:rPr>
              <a:t> trong cộng đồng để lập kế hoạch dự phòng bệnh. </a:t>
            </a:r>
            <a:endParaRPr lang="en-US">
              <a:latin typeface="Arial" panose="020B0604020202020204" pitchFamily="34" charset="0"/>
              <a:cs typeface="Arial" panose="020B0604020202020204" pitchFamily="34" charset="0"/>
            </a:endParaRPr>
          </a:p>
          <a:p>
            <a:pPr marL="0" indent="463550">
              <a:lnSpc>
                <a:spcPct val="100000"/>
              </a:lnSpc>
              <a:spcBef>
                <a:spcPts val="1200"/>
              </a:spcBef>
              <a:buNone/>
            </a:pPr>
            <a:r>
              <a:rPr lang="de-DE" smtClean="0">
                <a:latin typeface="Arial" panose="020B0604020202020204" pitchFamily="34" charset="0"/>
                <a:cs typeface="Arial" panose="020B0604020202020204" pitchFamily="34" charset="0"/>
              </a:rPr>
              <a:t>- Người </a:t>
            </a:r>
            <a:r>
              <a:rPr lang="de-DE">
                <a:latin typeface="Arial" panose="020B0604020202020204" pitchFamily="34" charset="0"/>
                <a:cs typeface="Arial" panose="020B0604020202020204" pitchFamily="34" charset="0"/>
              </a:rPr>
              <a:t>dân có thể sử dụng thang đo này để xác định nguy cơ mắc bệnh cũng như những yếu tố nguy cơ đối với bệnh cho cá nhân của họ sau khi được hướng dẫn sử dụng.</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88350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panose="020B0604020202020204" pitchFamily="34" charset="0"/>
                <a:cs typeface="Arial" panose="020B0604020202020204" pitchFamily="34" charset="0"/>
              </a:rPr>
              <a:t>5</a:t>
            </a:r>
            <a:r>
              <a:rPr lang="en-US" smtClean="0">
                <a:latin typeface="Arial" panose="020B0604020202020204" pitchFamily="34" charset="0"/>
                <a:cs typeface="Arial" panose="020B0604020202020204" pitchFamily="34" charset="0"/>
              </a:rPr>
              <a:t>. Kết luận và kiến nghị</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486275"/>
          </a:xfrm>
        </p:spPr>
        <p:txBody>
          <a:bodyPr/>
          <a:lstStyle/>
          <a:p>
            <a:pPr marL="0" indent="463550" algn="just">
              <a:buNone/>
            </a:pPr>
            <a:r>
              <a:rPr lang="de-DE" smtClean="0">
                <a:latin typeface="Arial" panose="020B0604020202020204" pitchFamily="34" charset="0"/>
                <a:cs typeface="Arial" panose="020B0604020202020204" pitchFamily="34" charset="0"/>
              </a:rPr>
              <a:t>Tóm lược lại thông tin và ý nghĩa của ý tưởng</a:t>
            </a:r>
          </a:p>
          <a:p>
            <a:pPr marL="0" indent="463550" algn="just">
              <a:buNone/>
            </a:pPr>
            <a:r>
              <a:rPr lang="de-DE" smtClean="0">
                <a:latin typeface="Arial" panose="020B0604020202020204" pitchFamily="34" charset="0"/>
                <a:cs typeface="Arial" panose="020B0604020202020204" pitchFamily="34" charset="0"/>
              </a:rPr>
              <a:t>Đề xuất hỗ trợ triển khai thực hiện</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13347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Ví dụ về Kết luận và kiến nghị</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486275"/>
          </a:xfrm>
        </p:spPr>
        <p:txBody>
          <a:bodyPr/>
          <a:lstStyle/>
          <a:p>
            <a:pPr marL="0" indent="463550" algn="just">
              <a:buNone/>
            </a:pPr>
            <a:r>
              <a:rPr lang="de-DE">
                <a:latin typeface="Arial" panose="020B0604020202020204" pitchFamily="34" charset="0"/>
                <a:cs typeface="Arial" panose="020B0604020202020204" pitchFamily="34" charset="0"/>
              </a:rPr>
              <a:t>Việc thực hiện ý tưởng này thể hiện sự quan tâm chăm sóc sức khỏe cho cộng đồng của Ngành y tế, sẽ tạo ra một dự luận tốt trong toàn xã hội về các chủ trương đường lối của Đảng, các chính sách an sinh xã hội của Nhà nước. Tạo được niềm tin của người dân vào sự lãnh đạo của Đảng cộng sản Việt Nam. Trên cơ sở đó tạo ra được sự ổn định về mặt tư tưởng tiến tới sự ổn định về an ninh trật tự của xã hội. </a:t>
            </a:r>
            <a:endParaRPr lang="de-DE" smtClean="0">
              <a:latin typeface="Arial" panose="020B0604020202020204" pitchFamily="34" charset="0"/>
              <a:cs typeface="Arial" panose="020B0604020202020204" pitchFamily="34" charset="0"/>
            </a:endParaRPr>
          </a:p>
          <a:p>
            <a:pPr marL="0" indent="463550" algn="just">
              <a:buNone/>
            </a:pPr>
            <a:r>
              <a:rPr lang="de-DE" smtClean="0">
                <a:latin typeface="Arial" panose="020B0604020202020204" pitchFamily="34" charset="0"/>
                <a:cs typeface="Arial" panose="020B0604020202020204" pitchFamily="34" charset="0"/>
              </a:rPr>
              <a:t>Với những ý nghĩa như trên, rất mong nhận được sự quan tâm của các bên liên quan để có thể triển khai ý tưởng này trên phạm vi toàn tỉnh.</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3531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59618"/>
          </a:xfrm>
        </p:spPr>
        <p:txBody>
          <a:bodyPr>
            <a:normAutofit/>
          </a:bodyPr>
          <a:lstStyle/>
          <a:p>
            <a:pPr algn="ctr"/>
            <a:r>
              <a:rPr lang="en-US" sz="3600" b="1" err="1" smtClean="0">
                <a:latin typeface="Arial" panose="020B0604020202020204" pitchFamily="34" charset="0"/>
                <a:cs typeface="Arial" panose="020B0604020202020204" pitchFamily="34" charset="0"/>
              </a:rPr>
              <a:t>Cấu</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trúc</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của</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một</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báo</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cáo</a:t>
            </a:r>
            <a:r>
              <a:rPr lang="en-US" sz="3600" b="1" smtClean="0">
                <a:latin typeface="Arial" panose="020B0604020202020204" pitchFamily="34" charset="0"/>
                <a:cs typeface="Arial" panose="020B0604020202020204" pitchFamily="34" charset="0"/>
              </a:rPr>
              <a:t> ý </a:t>
            </a:r>
            <a:r>
              <a:rPr lang="en-US" sz="3600" b="1" err="1" smtClean="0">
                <a:latin typeface="Arial" panose="020B0604020202020204" pitchFamily="34" charset="0"/>
                <a:cs typeface="Arial" panose="020B0604020202020204" pitchFamily="34" charset="0"/>
              </a:rPr>
              <a:t>tưởng</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sáng</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tạo</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vòng</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Chinh</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phục</a:t>
            </a:r>
            <a:endParaRPr lang="en-US" sz="3600" b="1">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84662" y="2024743"/>
            <a:ext cx="9969137" cy="4152219"/>
          </a:xfrm>
        </p:spPr>
        <p:txBody>
          <a:bodyPr/>
          <a:lstStyle/>
          <a:p>
            <a:pPr marL="514350" indent="-514350">
              <a:lnSpc>
                <a:spcPct val="100000"/>
              </a:lnSpc>
              <a:spcBef>
                <a:spcPts val="1200"/>
              </a:spcBef>
              <a:buFont typeface="+mj-lt"/>
              <a:buAutoNum type="arabicPeriod"/>
            </a:pPr>
            <a:r>
              <a:rPr lang="nl-NL">
                <a:latin typeface="Arial" panose="020B0604020202020204" pitchFamily="34" charset="0"/>
                <a:cs typeface="Arial" panose="020B0604020202020204" pitchFamily="34" charset="0"/>
              </a:rPr>
              <a:t>Đặt vấn </a:t>
            </a:r>
            <a:r>
              <a:rPr lang="nl-NL" smtClean="0">
                <a:latin typeface="Arial" panose="020B0604020202020204" pitchFamily="34" charset="0"/>
                <a:cs typeface="Arial" panose="020B0604020202020204" pitchFamily="34" charset="0"/>
              </a:rPr>
              <a:t>đề</a:t>
            </a:r>
          </a:p>
          <a:p>
            <a:pPr marL="514350" indent="-514350">
              <a:lnSpc>
                <a:spcPct val="100000"/>
              </a:lnSpc>
              <a:spcBef>
                <a:spcPts val="1200"/>
              </a:spcBef>
              <a:buFont typeface="+mj-lt"/>
              <a:buAutoNum type="arabicPeriod"/>
            </a:pPr>
            <a:r>
              <a:rPr lang="nl-NL">
                <a:latin typeface="Arial" panose="020B0604020202020204" pitchFamily="34" charset="0"/>
                <a:cs typeface="Arial" panose="020B0604020202020204" pitchFamily="34" charset="0"/>
              </a:rPr>
              <a:t>Mục </a:t>
            </a:r>
            <a:r>
              <a:rPr lang="nl-NL" smtClean="0">
                <a:latin typeface="Arial" panose="020B0604020202020204" pitchFamily="34" charset="0"/>
                <a:cs typeface="Arial" panose="020B0604020202020204" pitchFamily="34" charset="0"/>
              </a:rPr>
              <a:t>tiêu</a:t>
            </a:r>
          </a:p>
          <a:p>
            <a:pPr marL="514350" indent="-514350">
              <a:lnSpc>
                <a:spcPct val="100000"/>
              </a:lnSpc>
              <a:spcBef>
                <a:spcPts val="1200"/>
              </a:spcBef>
              <a:buFont typeface="+mj-lt"/>
              <a:buAutoNum type="arabicPeriod"/>
            </a:pPr>
            <a:r>
              <a:rPr lang="nl-NL">
                <a:latin typeface="Arial" panose="020B0604020202020204" pitchFamily="34" charset="0"/>
                <a:cs typeface="Arial" panose="020B0604020202020204" pitchFamily="34" charset="0"/>
              </a:rPr>
              <a:t>Phương pháp và nội dung thực </a:t>
            </a:r>
            <a:r>
              <a:rPr lang="nl-NL" smtClean="0">
                <a:latin typeface="Arial" panose="020B0604020202020204" pitchFamily="34" charset="0"/>
                <a:cs typeface="Arial" panose="020B0604020202020204" pitchFamily="34" charset="0"/>
              </a:rPr>
              <a:t>hiện</a:t>
            </a:r>
          </a:p>
          <a:p>
            <a:pPr marL="514350" indent="-514350">
              <a:lnSpc>
                <a:spcPct val="100000"/>
              </a:lnSpc>
              <a:spcBef>
                <a:spcPts val="1200"/>
              </a:spcBef>
              <a:buFont typeface="+mj-lt"/>
              <a:buAutoNum type="arabicPeriod"/>
            </a:pPr>
            <a:r>
              <a:rPr lang="nl-NL">
                <a:latin typeface="Arial" panose="020B0604020202020204" pitchFamily="34" charset="0"/>
                <a:cs typeface="Arial" panose="020B0604020202020204" pitchFamily="34" charset="0"/>
              </a:rPr>
              <a:t>Ý </a:t>
            </a:r>
            <a:r>
              <a:rPr lang="nl-NL" smtClean="0">
                <a:latin typeface="Arial" panose="020B0604020202020204" pitchFamily="34" charset="0"/>
                <a:cs typeface="Arial" panose="020B0604020202020204" pitchFamily="34" charset="0"/>
              </a:rPr>
              <a:t>nghĩa</a:t>
            </a:r>
          </a:p>
          <a:p>
            <a:pPr marL="514350" lvl="0" indent="-514350">
              <a:lnSpc>
                <a:spcPct val="100000"/>
              </a:lnSpc>
              <a:spcBef>
                <a:spcPts val="1200"/>
              </a:spcBef>
              <a:buFont typeface="+mj-lt"/>
              <a:buAutoNum type="arabicPeriod"/>
            </a:pPr>
            <a:r>
              <a:rPr lang="nl-NL">
                <a:latin typeface="Arial" panose="020B0604020202020204" pitchFamily="34" charset="0"/>
                <a:cs typeface="Arial" panose="020B0604020202020204" pitchFamily="34" charset="0"/>
              </a:rPr>
              <a:t>Kết luận và Kiến nghị</a:t>
            </a:r>
            <a:endParaRPr lang="en-US">
              <a:latin typeface="Arial" panose="020B0604020202020204" pitchFamily="34" charset="0"/>
              <a:cs typeface="Arial" panose="020B0604020202020204" pitchFamily="34" charset="0"/>
            </a:endParaRPr>
          </a:p>
          <a:p>
            <a:pPr marL="514350" lvl="0" indent="-514350">
              <a:lnSpc>
                <a:spcPct val="100000"/>
              </a:lnSpc>
              <a:spcBef>
                <a:spcPts val="1200"/>
              </a:spcBef>
              <a:buFont typeface="+mj-lt"/>
              <a:buAutoNum type="arabicPeriod"/>
            </a:pPr>
            <a:r>
              <a:rPr lang="nl-NL">
                <a:latin typeface="Arial" panose="020B0604020202020204" pitchFamily="34" charset="0"/>
                <a:cs typeface="Arial" panose="020B0604020202020204" pitchFamily="34" charset="0"/>
              </a:rPr>
              <a:t>Tài liệu tham khảo và phụ lục (nếu có)</a:t>
            </a:r>
            <a:endParaRPr lang="en-US">
              <a:latin typeface="Arial" panose="020B0604020202020204" pitchFamily="34" charset="0"/>
              <a:cs typeface="Arial" panose="020B0604020202020204" pitchFamily="34" charset="0"/>
            </a:endParaRPr>
          </a:p>
          <a:p>
            <a:pPr marL="514350" indent="-514350">
              <a:lnSpc>
                <a:spcPct val="100000"/>
              </a:lnSpc>
              <a:spcBef>
                <a:spcPts val="1200"/>
              </a:spcBef>
              <a:buFont typeface="+mj-lt"/>
              <a:buAutoNum type="arabicPeriod"/>
            </a:pP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97221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6. Tài liệu tham khảo và phụ lục</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lnSpc>
                <a:spcPct val="100000"/>
              </a:lnSpc>
              <a:spcBef>
                <a:spcPts val="1200"/>
              </a:spcBef>
            </a:pPr>
            <a:r>
              <a:rPr lang="en-US" smtClean="0">
                <a:latin typeface="Arial" panose="020B0604020202020204" pitchFamily="34" charset="0"/>
                <a:cs typeface="Arial" panose="020B0604020202020204" pitchFamily="34" charset="0"/>
              </a:rPr>
              <a:t>Cung cấp các tài liệu sử dụng để xây dựng ý tưởng</a:t>
            </a:r>
          </a:p>
          <a:p>
            <a:pPr algn="just">
              <a:lnSpc>
                <a:spcPct val="100000"/>
              </a:lnSpc>
              <a:spcBef>
                <a:spcPts val="1200"/>
              </a:spcBef>
            </a:pPr>
            <a:r>
              <a:rPr lang="en-US" smtClean="0">
                <a:latin typeface="Arial" panose="020B0604020202020204" pitchFamily="34" charset="0"/>
                <a:cs typeface="Arial" panose="020B0604020202020204" pitchFamily="34" charset="0"/>
              </a:rPr>
              <a:t>Cung cấp các phụ lục (nếu có): Mô hình, mẫu vật, …</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68994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1286"/>
          </a:xfrm>
        </p:spPr>
        <p:txBody>
          <a:bodyPr>
            <a:normAutofit/>
          </a:bodyPr>
          <a:lstStyle/>
          <a:p>
            <a:pPr algn="ctr"/>
            <a:r>
              <a:rPr lang="en-US" sz="3600" smtClean="0">
                <a:latin typeface="Arial" panose="020B0604020202020204" pitchFamily="34" charset="0"/>
                <a:cs typeface="Arial" panose="020B0604020202020204" pitchFamily="34" charset="0"/>
              </a:rPr>
              <a:t>Tài liệu tham khảo</a:t>
            </a:r>
            <a:endParaRPr lang="en-US" sz="360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323832"/>
            <a:ext cx="10515600" cy="5172501"/>
          </a:xfrm>
        </p:spPr>
        <p:txBody>
          <a:bodyPr>
            <a:noAutofit/>
          </a:bodyPr>
          <a:lstStyle/>
          <a:p>
            <a:pPr marL="514350" indent="-514350" algn="just">
              <a:lnSpc>
                <a:spcPct val="100000"/>
              </a:lnSpc>
              <a:spcBef>
                <a:spcPts val="600"/>
              </a:spcBef>
              <a:buFont typeface="+mj-lt"/>
              <a:buAutoNum type="arabicPeriod"/>
            </a:pPr>
            <a:r>
              <a:rPr lang="vi-VN" sz="2400" smtClean="0">
                <a:latin typeface="Arial" panose="020B0604020202020204" pitchFamily="34" charset="0"/>
                <a:cs typeface="Arial" panose="020B0604020202020204" pitchFamily="34" charset="0"/>
              </a:rPr>
              <a:t>Nguyễn </a:t>
            </a:r>
            <a:r>
              <a:rPr lang="vi-VN" sz="2400">
                <a:latin typeface="Arial" panose="020B0604020202020204" pitchFamily="34" charset="0"/>
                <a:cs typeface="Arial" panose="020B0604020202020204" pitchFamily="34" charset="0"/>
              </a:rPr>
              <a:t>Văn Vy  Hậu và Nguyễn Hải  Thuỷ (2012), "Nghiên cứu dự báo nguy cơ đáo tháo đường type II bằng thang điểm FINDRISC ở bệnh nhân tiền đái tháo đường trên 45 tuổi</a:t>
            </a:r>
            <a:r>
              <a:rPr lang="vi-VN" sz="2400" i="1">
                <a:latin typeface="Arial" panose="020B0604020202020204" pitchFamily="34" charset="0"/>
                <a:cs typeface="Arial" panose="020B0604020202020204" pitchFamily="34" charset="0"/>
              </a:rPr>
              <a:t>"</a:t>
            </a:r>
            <a:r>
              <a:rPr lang="vi-VN" sz="2400">
                <a:latin typeface="Arial" panose="020B0604020202020204" pitchFamily="34" charset="0"/>
                <a:cs typeface="Arial" panose="020B0604020202020204" pitchFamily="34" charset="0"/>
              </a:rPr>
              <a:t>, </a:t>
            </a:r>
            <a:r>
              <a:rPr lang="vi-VN" sz="2400" i="1">
                <a:latin typeface="Arial" panose="020B0604020202020204" pitchFamily="34" charset="0"/>
                <a:cs typeface="Arial" panose="020B0604020202020204" pitchFamily="34" charset="0"/>
              </a:rPr>
              <a:t>Tạp chí Nội tiết Đái Tháo Đường </a:t>
            </a:r>
            <a:r>
              <a:rPr lang="vi-VN" sz="2400">
                <a:latin typeface="Arial" panose="020B0604020202020204" pitchFamily="34" charset="0"/>
                <a:cs typeface="Arial" panose="020B0604020202020204" pitchFamily="34" charset="0"/>
              </a:rPr>
              <a:t>6, tr. 11-16.</a:t>
            </a:r>
            <a:endParaRPr lang="en-US" sz="2400">
              <a:latin typeface="Arial" panose="020B0604020202020204" pitchFamily="34" charset="0"/>
              <a:cs typeface="Arial" panose="020B0604020202020204" pitchFamily="34" charset="0"/>
            </a:endParaRPr>
          </a:p>
          <a:p>
            <a:pPr marL="514350" indent="-514350" algn="just">
              <a:lnSpc>
                <a:spcPct val="100000"/>
              </a:lnSpc>
              <a:spcBef>
                <a:spcPts val="600"/>
              </a:spcBef>
              <a:buFont typeface="+mj-lt"/>
              <a:buAutoNum type="arabicPeriod"/>
            </a:pPr>
            <a:r>
              <a:rPr lang="vi-VN" sz="2400" smtClean="0">
                <a:latin typeface="Arial" panose="020B0604020202020204" pitchFamily="34" charset="0"/>
                <a:cs typeface="Arial" panose="020B0604020202020204" pitchFamily="34" charset="0"/>
              </a:rPr>
              <a:t>Nguyễn </a:t>
            </a:r>
            <a:r>
              <a:rPr lang="vi-VN" sz="2400">
                <a:latin typeface="Arial" panose="020B0604020202020204" pitchFamily="34" charset="0"/>
                <a:cs typeface="Arial" panose="020B0604020202020204" pitchFamily="34" charset="0"/>
              </a:rPr>
              <a:t>Văn Vy Hậu và Nguyễn Hải Thuỷ (2012), "Tầm soát và dự báo tiền đái tháo đường và đái tháo đường chưa được chẩn đoán ở đối tượng trên 45 tuổi qua một số thang điểm</a:t>
            </a:r>
            <a:r>
              <a:rPr lang="vi-VN" sz="2400" i="1">
                <a:latin typeface="Arial" panose="020B0604020202020204" pitchFamily="34" charset="0"/>
                <a:cs typeface="Arial" panose="020B0604020202020204" pitchFamily="34" charset="0"/>
              </a:rPr>
              <a:t>"</a:t>
            </a:r>
            <a:r>
              <a:rPr lang="vi-VN" sz="2400">
                <a:latin typeface="Arial" panose="020B0604020202020204" pitchFamily="34" charset="0"/>
                <a:cs typeface="Arial" panose="020B0604020202020204" pitchFamily="34" charset="0"/>
              </a:rPr>
              <a:t>, </a:t>
            </a:r>
            <a:r>
              <a:rPr lang="vi-VN" sz="2400" i="1">
                <a:latin typeface="Arial" panose="020B0604020202020204" pitchFamily="34" charset="0"/>
                <a:cs typeface="Arial" panose="020B0604020202020204" pitchFamily="34" charset="0"/>
              </a:rPr>
              <a:t>Tạp chí Nội tiết Đái Tháo Đường</a:t>
            </a:r>
            <a:r>
              <a:rPr lang="vi-VN" sz="2400">
                <a:latin typeface="Arial" panose="020B0604020202020204" pitchFamily="34" charset="0"/>
                <a:cs typeface="Arial" panose="020B0604020202020204" pitchFamily="34" charset="0"/>
              </a:rPr>
              <a:t>. 6, tr. 58-67</a:t>
            </a:r>
            <a:r>
              <a:rPr lang="vi-VN" sz="2400" smtClean="0">
                <a:latin typeface="Arial" panose="020B0604020202020204" pitchFamily="34" charset="0"/>
                <a:cs typeface="Arial" panose="020B0604020202020204" pitchFamily="34" charset="0"/>
              </a:rPr>
              <a:t>.</a:t>
            </a:r>
            <a:endParaRPr lang="en-US" sz="2400" smtClean="0">
              <a:latin typeface="Arial" panose="020B0604020202020204" pitchFamily="34" charset="0"/>
              <a:cs typeface="Arial" panose="020B0604020202020204" pitchFamily="34" charset="0"/>
            </a:endParaRPr>
          </a:p>
          <a:p>
            <a:pPr marL="514350" indent="-514350" algn="just">
              <a:lnSpc>
                <a:spcPct val="100000"/>
              </a:lnSpc>
              <a:spcBef>
                <a:spcPts val="600"/>
              </a:spcBef>
              <a:buFont typeface="+mj-lt"/>
              <a:buAutoNum type="arabicPeriod"/>
            </a:pPr>
            <a:r>
              <a:rPr lang="vi-VN" sz="2400" smtClean="0">
                <a:latin typeface="Arial" panose="020B0604020202020204" pitchFamily="34" charset="0"/>
                <a:cs typeface="Arial" panose="020B0604020202020204" pitchFamily="34" charset="0"/>
              </a:rPr>
              <a:t>Beverley   </a:t>
            </a:r>
            <a:r>
              <a:rPr lang="vi-VN" sz="2400">
                <a:latin typeface="Arial" panose="020B0604020202020204" pitchFamily="34" charset="0"/>
                <a:cs typeface="Arial" panose="020B0604020202020204" pitchFamily="34" charset="0"/>
              </a:rPr>
              <a:t>Balkau </a:t>
            </a:r>
            <a:r>
              <a:rPr lang="en-US" sz="2400">
                <a:latin typeface="Arial" panose="020B0604020202020204" pitchFamily="34" charset="0"/>
                <a:cs typeface="Arial" panose="020B0604020202020204" pitchFamily="34" charset="0"/>
              </a:rPr>
              <a:t>et all</a:t>
            </a:r>
            <a:r>
              <a:rPr lang="vi-VN" sz="2400">
                <a:latin typeface="Arial" panose="020B0604020202020204" pitchFamily="34" charset="0"/>
                <a:cs typeface="Arial" panose="020B0604020202020204" pitchFamily="34" charset="0"/>
              </a:rPr>
              <a:t>. (2008), "Predicting Diabetes: Clinical, Biological and Genetic Approaches</a:t>
            </a:r>
            <a:r>
              <a:rPr lang="vi-VN" sz="2400" i="1">
                <a:latin typeface="Arial" panose="020B0604020202020204" pitchFamily="34" charset="0"/>
                <a:cs typeface="Arial" panose="020B0604020202020204" pitchFamily="34" charset="0"/>
              </a:rPr>
              <a:t>"</a:t>
            </a:r>
            <a:r>
              <a:rPr lang="vi-VN" sz="2400">
                <a:latin typeface="Arial" panose="020B0604020202020204" pitchFamily="34" charset="0"/>
                <a:cs typeface="Arial" panose="020B0604020202020204" pitchFamily="34" charset="0"/>
              </a:rPr>
              <a:t>, </a:t>
            </a:r>
            <a:r>
              <a:rPr lang="vi-VN" sz="2400" i="1">
                <a:latin typeface="Arial" panose="020B0604020202020204" pitchFamily="34" charset="0"/>
                <a:cs typeface="Arial" panose="020B0604020202020204" pitchFamily="34" charset="0"/>
              </a:rPr>
              <a:t>DiabetesCare</a:t>
            </a:r>
            <a:r>
              <a:rPr lang="vi-VN" sz="2400">
                <a:latin typeface="Arial" panose="020B0604020202020204" pitchFamily="34" charset="0"/>
                <a:cs typeface="Arial" panose="020B0604020202020204" pitchFamily="34" charset="0"/>
              </a:rPr>
              <a:t>. 31(10), tr. 2056–2061.</a:t>
            </a:r>
            <a:endParaRPr lang="en-US" sz="2400">
              <a:latin typeface="Arial" panose="020B0604020202020204" pitchFamily="34" charset="0"/>
              <a:cs typeface="Arial" panose="020B0604020202020204" pitchFamily="34" charset="0"/>
            </a:endParaRPr>
          </a:p>
          <a:p>
            <a:pPr marL="514350" indent="-514350" algn="just">
              <a:lnSpc>
                <a:spcPct val="100000"/>
              </a:lnSpc>
              <a:spcBef>
                <a:spcPts val="600"/>
              </a:spcBef>
              <a:buFont typeface="+mj-lt"/>
              <a:buAutoNum type="arabicPeriod"/>
            </a:pPr>
            <a:r>
              <a:rPr lang="vi-VN" sz="2400" smtClean="0">
                <a:latin typeface="Arial" panose="020B0604020202020204" pitchFamily="34" charset="0"/>
                <a:cs typeface="Arial" panose="020B0604020202020204" pitchFamily="34" charset="0"/>
              </a:rPr>
              <a:t>Julia </a:t>
            </a:r>
            <a:r>
              <a:rPr lang="vi-VN" sz="2400">
                <a:latin typeface="Arial" panose="020B0604020202020204" pitchFamily="34" charset="0"/>
                <a:cs typeface="Arial" panose="020B0604020202020204" pitchFamily="34" charset="0"/>
              </a:rPr>
              <a:t>Hippisley-Cox </a:t>
            </a:r>
            <a:r>
              <a:rPr lang="en-US" sz="2400">
                <a:latin typeface="Arial" panose="020B0604020202020204" pitchFamily="34" charset="0"/>
                <a:cs typeface="Arial" panose="020B0604020202020204" pitchFamily="34" charset="0"/>
              </a:rPr>
              <a:t>et all</a:t>
            </a:r>
            <a:r>
              <a:rPr lang="vi-VN" sz="2400">
                <a:latin typeface="Arial" panose="020B0604020202020204" pitchFamily="34" charset="0"/>
                <a:cs typeface="Arial" panose="020B0604020202020204" pitchFamily="34" charset="0"/>
              </a:rPr>
              <a:t>. (2009), "Predicting risk of type 2 diabetes in England and Wales: prospective derivation and validation of QDS core</a:t>
            </a:r>
            <a:r>
              <a:rPr lang="vi-VN" sz="2400" i="1">
                <a:latin typeface="Arial" panose="020B0604020202020204" pitchFamily="34" charset="0"/>
                <a:cs typeface="Arial" panose="020B0604020202020204" pitchFamily="34" charset="0"/>
              </a:rPr>
              <a:t>"</a:t>
            </a:r>
            <a:r>
              <a:rPr lang="vi-VN" sz="2400">
                <a:latin typeface="Arial" panose="020B0604020202020204" pitchFamily="34" charset="0"/>
                <a:cs typeface="Arial" panose="020B0604020202020204" pitchFamily="34" charset="0"/>
              </a:rPr>
              <a:t>, </a:t>
            </a:r>
            <a:r>
              <a:rPr lang="vi-VN" sz="2400" i="1">
                <a:latin typeface="Arial" panose="020B0604020202020204" pitchFamily="34" charset="0"/>
                <a:cs typeface="Arial" panose="020B0604020202020204" pitchFamily="34" charset="0"/>
              </a:rPr>
              <a:t>BMJ</a:t>
            </a:r>
            <a:r>
              <a:rPr lang="vi-VN" sz="2400">
                <a:latin typeface="Arial" panose="020B0604020202020204" pitchFamily="34" charset="0"/>
                <a:cs typeface="Arial" panose="020B0604020202020204" pitchFamily="34" charset="0"/>
              </a:rPr>
              <a:t>. 338, tr. doi:10.1136/bmj.b880</a:t>
            </a:r>
            <a:r>
              <a:rPr lang="vi-VN" sz="2400" smtClean="0">
                <a:latin typeface="Arial" panose="020B0604020202020204" pitchFamily="34" charset="0"/>
                <a:cs typeface="Arial" panose="020B0604020202020204" pitchFamily="34" charset="0"/>
              </a:rPr>
              <a:t>.</a:t>
            </a:r>
            <a:endParaRPr 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44233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66059070"/>
              </p:ext>
            </p:extLst>
          </p:nvPr>
        </p:nvGraphicFramePr>
        <p:xfrm>
          <a:off x="1173703" y="122830"/>
          <a:ext cx="10140290" cy="6530556"/>
        </p:xfrm>
        <a:graphic>
          <a:graphicData uri="http://schemas.openxmlformats.org/drawingml/2006/table">
            <a:tbl>
              <a:tblPr firstRow="1" firstCol="1" bandRow="1">
                <a:tableStyleId>{5C22544A-7EE6-4342-B048-85BDC9FD1C3A}</a:tableStyleId>
              </a:tblPr>
              <a:tblGrid>
                <a:gridCol w="4593329">
                  <a:extLst>
                    <a:ext uri="{9D8B030D-6E8A-4147-A177-3AD203B41FA5}">
                      <a16:colId xmlns:a16="http://schemas.microsoft.com/office/drawing/2014/main" val="3021701695"/>
                    </a:ext>
                  </a:extLst>
                </a:gridCol>
                <a:gridCol w="1512395">
                  <a:extLst>
                    <a:ext uri="{9D8B030D-6E8A-4147-A177-3AD203B41FA5}">
                      <a16:colId xmlns:a16="http://schemas.microsoft.com/office/drawing/2014/main" val="1689059632"/>
                    </a:ext>
                  </a:extLst>
                </a:gridCol>
                <a:gridCol w="2017283">
                  <a:extLst>
                    <a:ext uri="{9D8B030D-6E8A-4147-A177-3AD203B41FA5}">
                      <a16:colId xmlns:a16="http://schemas.microsoft.com/office/drawing/2014/main" val="2302065373"/>
                    </a:ext>
                  </a:extLst>
                </a:gridCol>
                <a:gridCol w="2017283">
                  <a:extLst>
                    <a:ext uri="{9D8B030D-6E8A-4147-A177-3AD203B41FA5}">
                      <a16:colId xmlns:a16="http://schemas.microsoft.com/office/drawing/2014/main" val="503851978"/>
                    </a:ext>
                  </a:extLst>
                </a:gridCol>
              </a:tblGrid>
              <a:tr h="492958">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Biến số</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Phân độ</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Điểm</a:t>
                      </a:r>
                      <a:r>
                        <a:rPr lang="en-US" sz="1600">
                          <a:effectLst/>
                          <a:latin typeface="Arial" panose="020B0604020202020204" pitchFamily="34" charset="0"/>
                          <a:cs typeface="Arial" panose="020B0604020202020204" pitchFamily="34" charset="0"/>
                        </a:rPr>
                        <a:t> nguy cơ</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1109321928"/>
                  </a:ext>
                </a:extLst>
              </a:tr>
              <a:tr h="240848">
                <a:tc rowSpan="4">
                  <a:txBody>
                    <a:bodyPr/>
                    <a:lstStyle/>
                    <a:p>
                      <a:pPr marL="457200">
                        <a:spcBef>
                          <a:spcPts val="400"/>
                        </a:spcBef>
                        <a:spcAft>
                          <a:spcPts val="0"/>
                        </a:spcAft>
                      </a:pPr>
                      <a:r>
                        <a:rPr lang="vi-VN" sz="1600">
                          <a:effectLst/>
                          <a:latin typeface="Arial" panose="020B0604020202020204" pitchFamily="34" charset="0"/>
                          <a:cs typeface="Arial" panose="020B0604020202020204" pitchFamily="34" charset="0"/>
                        </a:rPr>
                        <a:t>Tuổi</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&lt; 45</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0</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196955298"/>
                  </a:ext>
                </a:extLst>
              </a:tr>
              <a:tr h="240848">
                <a:tc vMerge="1">
                  <a:txBody>
                    <a:bodyPr/>
                    <a:lstStyle/>
                    <a:p>
                      <a:endParaRPr lang="en-US"/>
                    </a:p>
                  </a:txBody>
                  <a:tcP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45-54</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2</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3700435447"/>
                  </a:ext>
                </a:extLst>
              </a:tr>
              <a:tr h="240848">
                <a:tc vMerge="1">
                  <a:txBody>
                    <a:bodyPr/>
                    <a:lstStyle/>
                    <a:p>
                      <a:endParaRPr lang="en-US"/>
                    </a:p>
                  </a:txBody>
                  <a:tcP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55-64</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3</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595788847"/>
                  </a:ext>
                </a:extLst>
              </a:tr>
              <a:tr h="240848">
                <a:tc vMerge="1">
                  <a:txBody>
                    <a:bodyPr/>
                    <a:lstStyle/>
                    <a:p>
                      <a:endParaRPr lang="en-US"/>
                    </a:p>
                  </a:txBody>
                  <a:tcP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&gt; 64</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4</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3296918926"/>
                  </a:ext>
                </a:extLst>
              </a:tr>
              <a:tr h="240848">
                <a:tc rowSpan="3">
                  <a:txBody>
                    <a:bodyPr/>
                    <a:lstStyle/>
                    <a:p>
                      <a:pPr marL="457200">
                        <a:spcBef>
                          <a:spcPts val="400"/>
                        </a:spcBef>
                        <a:spcAft>
                          <a:spcPts val="0"/>
                        </a:spcAft>
                      </a:pPr>
                      <a:r>
                        <a:rPr lang="vi-VN" sz="1600">
                          <a:effectLst/>
                          <a:latin typeface="Arial" panose="020B0604020202020204" pitchFamily="34" charset="0"/>
                          <a:cs typeface="Arial" panose="020B0604020202020204" pitchFamily="34" charset="0"/>
                        </a:rPr>
                        <a:t>BMI</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gridSpan="2">
                  <a:txBody>
                    <a:bodyPr/>
                    <a:lstStyle/>
                    <a:p>
                      <a:pPr algn="ctr">
                        <a:spcBef>
                          <a:spcPts val="400"/>
                        </a:spcBef>
                        <a:spcAft>
                          <a:spcPts val="0"/>
                        </a:spcAft>
                      </a:pPr>
                      <a:r>
                        <a:rPr lang="vi-VN" sz="1600">
                          <a:effectLst/>
                          <a:latin typeface="Arial" panose="020B0604020202020204" pitchFamily="34" charset="0"/>
                          <a:cs typeface="Arial" panose="020B0604020202020204" pitchFamily="34" charset="0"/>
                        </a:rPr>
                        <a:t>&lt; 2</a:t>
                      </a:r>
                      <a:r>
                        <a:rPr lang="en-US" sz="1600">
                          <a:effectLst/>
                          <a:latin typeface="Arial" panose="020B0604020202020204" pitchFamily="34" charset="0"/>
                          <a:cs typeface="Arial" panose="020B0604020202020204" pitchFamily="34" charset="0"/>
                        </a:rPr>
                        <a:t>3</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0</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236382735"/>
                  </a:ext>
                </a:extLst>
              </a:tr>
              <a:tr h="240848">
                <a:tc vMerge="1">
                  <a:txBody>
                    <a:bodyPr/>
                    <a:lstStyle/>
                    <a:p>
                      <a:endParaRPr lang="en-US"/>
                    </a:p>
                  </a:txBody>
                  <a:tcPr/>
                </a:tc>
                <a:tc gridSpan="2">
                  <a:txBody>
                    <a:bodyPr/>
                    <a:lstStyle/>
                    <a:p>
                      <a:pPr algn="ctr">
                        <a:spcBef>
                          <a:spcPts val="400"/>
                        </a:spcBef>
                        <a:spcAft>
                          <a:spcPts val="0"/>
                        </a:spcAft>
                      </a:pPr>
                      <a:r>
                        <a:rPr lang="vi-VN" sz="1600">
                          <a:effectLst/>
                          <a:latin typeface="Arial" panose="020B0604020202020204" pitchFamily="34" charset="0"/>
                          <a:cs typeface="Arial" panose="020B0604020202020204" pitchFamily="34" charset="0"/>
                        </a:rPr>
                        <a:t>2</a:t>
                      </a:r>
                      <a:r>
                        <a:rPr lang="en-US" sz="1600">
                          <a:effectLst/>
                          <a:latin typeface="Arial" panose="020B0604020202020204" pitchFamily="34" charset="0"/>
                          <a:cs typeface="Arial" panose="020B0604020202020204" pitchFamily="34" charset="0"/>
                        </a:rPr>
                        <a:t>3</a:t>
                      </a:r>
                      <a:r>
                        <a:rPr lang="vi-VN" sz="1600">
                          <a:effectLst/>
                          <a:latin typeface="Arial" panose="020B0604020202020204" pitchFamily="34" charset="0"/>
                          <a:cs typeface="Arial" panose="020B0604020202020204" pitchFamily="34" charset="0"/>
                        </a:rPr>
                        <a:t>- &lt;</a:t>
                      </a:r>
                      <a:r>
                        <a:rPr lang="en-US" sz="1600">
                          <a:effectLst/>
                          <a:latin typeface="Arial" panose="020B0604020202020204" pitchFamily="34" charset="0"/>
                          <a:cs typeface="Arial" panose="020B0604020202020204" pitchFamily="34" charset="0"/>
                        </a:rPr>
                        <a:t>27.5</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1</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3464557752"/>
                  </a:ext>
                </a:extLst>
              </a:tr>
              <a:tr h="240848">
                <a:tc vMerge="1">
                  <a:txBody>
                    <a:bodyPr/>
                    <a:lstStyle/>
                    <a:p>
                      <a:endParaRPr lang="en-US"/>
                    </a:p>
                  </a:txBody>
                  <a:tcPr/>
                </a:tc>
                <a:tc gridSpan="2">
                  <a:txBody>
                    <a:bodyPr/>
                    <a:lstStyle/>
                    <a:p>
                      <a:pPr algn="ctr">
                        <a:spcBef>
                          <a:spcPts val="400"/>
                        </a:spcBef>
                        <a:spcAft>
                          <a:spcPts val="0"/>
                        </a:spcAft>
                      </a:pPr>
                      <a:r>
                        <a:rPr lang="vi-VN" sz="1600">
                          <a:effectLst/>
                          <a:latin typeface="Arial" panose="020B0604020202020204" pitchFamily="34" charset="0"/>
                          <a:cs typeface="Arial" panose="020B0604020202020204" pitchFamily="34" charset="0"/>
                        </a:rPr>
                        <a:t>≥ </a:t>
                      </a:r>
                      <a:r>
                        <a:rPr lang="en-US" sz="1600">
                          <a:effectLst/>
                          <a:latin typeface="Arial" panose="020B0604020202020204" pitchFamily="34" charset="0"/>
                          <a:cs typeface="Arial" panose="020B0604020202020204" pitchFamily="34" charset="0"/>
                        </a:rPr>
                        <a:t>27.5</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3</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2618912688"/>
                  </a:ext>
                </a:extLst>
              </a:tr>
              <a:tr h="240848">
                <a:tc rowSpan="4">
                  <a:txBody>
                    <a:bodyPr/>
                    <a:lstStyle/>
                    <a:p>
                      <a:pPr marL="457200">
                        <a:spcBef>
                          <a:spcPts val="400"/>
                        </a:spcBef>
                        <a:spcAft>
                          <a:spcPts val="0"/>
                        </a:spcAft>
                      </a:pPr>
                      <a:r>
                        <a:rPr lang="vi-VN" sz="1600">
                          <a:effectLst/>
                          <a:latin typeface="Arial" panose="020B0604020202020204" pitchFamily="34" charset="0"/>
                          <a:cs typeface="Arial" panose="020B0604020202020204" pitchFamily="34" charset="0"/>
                        </a:rPr>
                        <a:t>Vòng bụng</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Nam</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Nữ</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 </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4142284961"/>
                  </a:ext>
                </a:extLst>
              </a:tr>
              <a:tr h="240848">
                <a:tc v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&lt; </a:t>
                      </a:r>
                      <a:r>
                        <a:rPr lang="en-US" sz="1600">
                          <a:effectLst/>
                          <a:latin typeface="Arial" panose="020B0604020202020204" pitchFamily="34" charset="0"/>
                          <a:cs typeface="Arial" panose="020B0604020202020204" pitchFamily="34" charset="0"/>
                        </a:rPr>
                        <a:t>82</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&lt; </a:t>
                      </a:r>
                      <a:r>
                        <a:rPr lang="en-US" sz="1600">
                          <a:effectLst/>
                          <a:latin typeface="Arial" panose="020B0604020202020204" pitchFamily="34" charset="0"/>
                          <a:cs typeface="Arial" panose="020B0604020202020204" pitchFamily="34" charset="0"/>
                        </a:rPr>
                        <a:t>72</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0</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3061906333"/>
                  </a:ext>
                </a:extLst>
              </a:tr>
              <a:tr h="328640">
                <a:tc vMerge="1">
                  <a:txBody>
                    <a:bodyPr/>
                    <a:lstStyle/>
                    <a:p>
                      <a:endParaRPr lang="en-US"/>
                    </a:p>
                  </a:txBody>
                  <a:tcPr/>
                </a:tc>
                <a:tc>
                  <a:txBody>
                    <a:bodyPr/>
                    <a:lstStyle/>
                    <a:p>
                      <a:pPr marL="457200" algn="ctr">
                        <a:spcBef>
                          <a:spcPts val="400"/>
                        </a:spcBef>
                        <a:spcAft>
                          <a:spcPts val="0"/>
                        </a:spcAft>
                      </a:pPr>
                      <a:r>
                        <a:rPr lang="en-US" sz="1600">
                          <a:effectLst/>
                          <a:latin typeface="Arial" panose="020B0604020202020204" pitchFamily="34" charset="0"/>
                          <a:cs typeface="Arial" panose="020B0604020202020204" pitchFamily="34" charset="0"/>
                        </a:rPr>
                        <a:t>82</a:t>
                      </a:r>
                      <a:r>
                        <a:rPr lang="vi-VN" sz="1600">
                          <a:effectLst/>
                          <a:latin typeface="Arial" panose="020B0604020202020204" pitchFamily="34" charset="0"/>
                          <a:cs typeface="Arial" panose="020B0604020202020204" pitchFamily="34" charset="0"/>
                        </a:rPr>
                        <a:t> - </a:t>
                      </a:r>
                      <a:r>
                        <a:rPr lang="en-US" sz="1600">
                          <a:effectLst/>
                          <a:latin typeface="Arial" panose="020B0604020202020204" pitchFamily="34" charset="0"/>
                          <a:cs typeface="Arial" panose="020B0604020202020204" pitchFamily="34" charset="0"/>
                        </a:rPr>
                        <a:t>90</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a:txBody>
                    <a:bodyPr/>
                    <a:lstStyle/>
                    <a:p>
                      <a:pPr marL="457200" algn="ctr">
                        <a:spcBef>
                          <a:spcPts val="400"/>
                        </a:spcBef>
                        <a:spcAft>
                          <a:spcPts val="0"/>
                        </a:spcAft>
                      </a:pPr>
                      <a:r>
                        <a:rPr lang="en-US" sz="1600">
                          <a:effectLst/>
                          <a:latin typeface="Arial" panose="020B0604020202020204" pitchFamily="34" charset="0"/>
                          <a:cs typeface="Arial" panose="020B0604020202020204" pitchFamily="34" charset="0"/>
                        </a:rPr>
                        <a:t>72</a:t>
                      </a:r>
                      <a:r>
                        <a:rPr lang="vi-VN" sz="1600">
                          <a:effectLst/>
                          <a:latin typeface="Arial" panose="020B0604020202020204" pitchFamily="34" charset="0"/>
                          <a:cs typeface="Arial" panose="020B0604020202020204" pitchFamily="34" charset="0"/>
                        </a:rPr>
                        <a:t> - </a:t>
                      </a:r>
                      <a:r>
                        <a:rPr lang="en-US" sz="1600">
                          <a:effectLst/>
                          <a:latin typeface="Arial" panose="020B0604020202020204" pitchFamily="34" charset="0"/>
                          <a:cs typeface="Arial" panose="020B0604020202020204" pitchFamily="34" charset="0"/>
                        </a:rPr>
                        <a:t>80</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3</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3159972192"/>
                  </a:ext>
                </a:extLst>
              </a:tr>
              <a:tr h="240848">
                <a:tc v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&gt; </a:t>
                      </a:r>
                      <a:r>
                        <a:rPr lang="en-US" sz="1600">
                          <a:effectLst/>
                          <a:latin typeface="Arial" panose="020B0604020202020204" pitchFamily="34" charset="0"/>
                          <a:cs typeface="Arial" panose="020B0604020202020204" pitchFamily="34" charset="0"/>
                        </a:rPr>
                        <a:t>90</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&gt; </a:t>
                      </a:r>
                      <a:r>
                        <a:rPr lang="en-US" sz="1600">
                          <a:effectLst/>
                          <a:latin typeface="Arial" panose="020B0604020202020204" pitchFamily="34" charset="0"/>
                          <a:cs typeface="Arial" panose="020B0604020202020204" pitchFamily="34" charset="0"/>
                        </a:rPr>
                        <a:t>80</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4</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1950653372"/>
                  </a:ext>
                </a:extLst>
              </a:tr>
              <a:tr h="240848">
                <a:tc rowSpan="2">
                  <a:txBody>
                    <a:bodyPr/>
                    <a:lstStyle/>
                    <a:p>
                      <a:pPr marL="457200">
                        <a:spcBef>
                          <a:spcPts val="400"/>
                        </a:spcBef>
                        <a:spcAft>
                          <a:spcPts val="0"/>
                        </a:spcAft>
                      </a:pPr>
                      <a:r>
                        <a:rPr lang="vi-VN" sz="1600">
                          <a:effectLst/>
                          <a:latin typeface="Arial" panose="020B0604020202020204" pitchFamily="34" charset="0"/>
                          <a:cs typeface="Arial" panose="020B0604020202020204" pitchFamily="34" charset="0"/>
                        </a:rPr>
                        <a:t>Vận động thể lực ≥ 30 phút/ngày</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Có</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0</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1240740707"/>
                  </a:ext>
                </a:extLst>
              </a:tr>
              <a:tr h="328640">
                <a:tc vMerge="1">
                  <a:txBody>
                    <a:bodyPr/>
                    <a:lstStyle/>
                    <a:p>
                      <a:endParaRPr lang="en-US"/>
                    </a:p>
                  </a:txBody>
                  <a:tcP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Không</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2</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4096552047"/>
                  </a:ext>
                </a:extLst>
              </a:tr>
              <a:tr h="240848">
                <a:tc rowSpan="2">
                  <a:txBody>
                    <a:bodyPr/>
                    <a:lstStyle/>
                    <a:p>
                      <a:pPr marL="457200">
                        <a:spcBef>
                          <a:spcPts val="400"/>
                        </a:spcBef>
                        <a:spcAft>
                          <a:spcPts val="0"/>
                        </a:spcAft>
                      </a:pPr>
                      <a:r>
                        <a:rPr lang="vi-VN" sz="1600">
                          <a:effectLst/>
                          <a:latin typeface="Arial" panose="020B0604020202020204" pitchFamily="34" charset="0"/>
                          <a:cs typeface="Arial" panose="020B0604020202020204" pitchFamily="34" charset="0"/>
                        </a:rPr>
                        <a:t>Thường ăn rau quả</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Ăn hàng ngày</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0</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910516318"/>
                  </a:ext>
                </a:extLst>
              </a:tr>
              <a:tr h="240848">
                <a:tc vMerge="1">
                  <a:txBody>
                    <a:bodyPr/>
                    <a:lstStyle/>
                    <a:p>
                      <a:endParaRPr lang="en-US"/>
                    </a:p>
                  </a:txBody>
                  <a:tcP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Không ăn hàng ngày</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1</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1150317204"/>
                  </a:ext>
                </a:extLst>
              </a:tr>
              <a:tr h="240848">
                <a:tc rowSpan="2">
                  <a:txBody>
                    <a:bodyPr/>
                    <a:lstStyle/>
                    <a:p>
                      <a:pPr marL="457200">
                        <a:spcBef>
                          <a:spcPts val="400"/>
                        </a:spcBef>
                        <a:spcAft>
                          <a:spcPts val="0"/>
                        </a:spcAft>
                      </a:pPr>
                      <a:r>
                        <a:rPr lang="vi-VN" sz="1600">
                          <a:effectLst/>
                          <a:latin typeface="Arial" panose="020B0604020202020204" pitchFamily="34" charset="0"/>
                          <a:cs typeface="Arial" panose="020B0604020202020204" pitchFamily="34" charset="0"/>
                        </a:rPr>
                        <a:t>Đã có lần được thầy thuốc kê toa thuốc hạ áp</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Có</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2</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3852396393"/>
                  </a:ext>
                </a:extLst>
              </a:tr>
              <a:tr h="492958">
                <a:tc vMerge="1">
                  <a:txBody>
                    <a:bodyPr/>
                    <a:lstStyle/>
                    <a:p>
                      <a:endParaRPr lang="en-US"/>
                    </a:p>
                  </a:txBody>
                  <a:tcP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Không</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0</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1383917567"/>
                  </a:ext>
                </a:extLst>
              </a:tr>
              <a:tr h="240848">
                <a:tc rowSpan="2">
                  <a:txBody>
                    <a:bodyPr/>
                    <a:lstStyle/>
                    <a:p>
                      <a:pPr marL="457200">
                        <a:spcBef>
                          <a:spcPts val="400"/>
                        </a:spcBef>
                        <a:spcAft>
                          <a:spcPts val="0"/>
                        </a:spcAft>
                      </a:pPr>
                      <a:r>
                        <a:rPr lang="vi-VN" sz="1600">
                          <a:effectLst/>
                          <a:latin typeface="Arial" panose="020B0604020202020204" pitchFamily="34" charset="0"/>
                          <a:cs typeface="Arial" panose="020B0604020202020204" pitchFamily="34" charset="0"/>
                        </a:rPr>
                        <a:t>Đã có lần phát hiện tăng đường huyết</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Có</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5</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1102879643"/>
                  </a:ext>
                </a:extLst>
              </a:tr>
              <a:tr h="328640">
                <a:tc vMerge="1">
                  <a:txBody>
                    <a:bodyPr/>
                    <a:lstStyle/>
                    <a:p>
                      <a:endParaRPr lang="en-US"/>
                    </a:p>
                  </a:txBody>
                  <a:tcP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Không</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0</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4165710363"/>
                  </a:ext>
                </a:extLst>
              </a:tr>
              <a:tr h="240848">
                <a:tc rowSpan="3">
                  <a:txBody>
                    <a:bodyPr/>
                    <a:lstStyle/>
                    <a:p>
                      <a:pPr marL="457200">
                        <a:spcBef>
                          <a:spcPts val="400"/>
                        </a:spcBef>
                        <a:spcAft>
                          <a:spcPts val="0"/>
                        </a:spcAft>
                      </a:pPr>
                      <a:r>
                        <a:rPr lang="vi-VN" sz="1600">
                          <a:effectLst/>
                          <a:latin typeface="Arial" panose="020B0604020202020204" pitchFamily="34" charset="0"/>
                          <a:cs typeface="Arial" panose="020B0604020202020204" pitchFamily="34" charset="0"/>
                        </a:rPr>
                        <a:t>Có thân nhân được chẩn đoán ĐTĐ (type I hoặc type II)</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Không</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0</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1421712794"/>
                  </a:ext>
                </a:extLst>
              </a:tr>
              <a:tr h="328640">
                <a:tc vMerge="1">
                  <a:txBody>
                    <a:bodyPr/>
                    <a:lstStyle/>
                    <a:p>
                      <a:endParaRPr lang="en-US"/>
                    </a:p>
                  </a:txBody>
                  <a:tcP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Ông, bà, chú, dì, cô, bác</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3</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367457400"/>
                  </a:ext>
                </a:extLst>
              </a:tr>
              <a:tr h="328640">
                <a:tc vMerge="1">
                  <a:txBody>
                    <a:bodyPr/>
                    <a:lstStyle/>
                    <a:p>
                      <a:endParaRPr lang="en-US"/>
                    </a:p>
                  </a:txBody>
                  <a:tcPr/>
                </a:tc>
                <a:tc gridSpan="2">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Cha, mẹ, anh, chị, em ruột</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tc hMerge="1">
                  <a:txBody>
                    <a:bodyPr/>
                    <a:lstStyle/>
                    <a:p>
                      <a:endParaRPr lang="en-US"/>
                    </a:p>
                  </a:txBody>
                  <a:tcPr/>
                </a:tc>
                <a:tc>
                  <a:txBody>
                    <a:bodyPr/>
                    <a:lstStyle/>
                    <a:p>
                      <a:pPr marL="457200" algn="ctr">
                        <a:spcBef>
                          <a:spcPts val="400"/>
                        </a:spcBef>
                        <a:spcAft>
                          <a:spcPts val="0"/>
                        </a:spcAft>
                      </a:pPr>
                      <a:r>
                        <a:rPr lang="vi-VN" sz="1600">
                          <a:effectLst/>
                          <a:latin typeface="Arial" panose="020B0604020202020204" pitchFamily="34" charset="0"/>
                          <a:cs typeface="Arial" panose="020B0604020202020204" pitchFamily="34" charset="0"/>
                        </a:rPr>
                        <a:t>5</a:t>
                      </a:r>
                      <a:endParaRPr lang="en-US" sz="1600">
                        <a:effectLst/>
                        <a:latin typeface="Arial" panose="020B0604020202020204" pitchFamily="34" charset="0"/>
                        <a:ea typeface="Arial" panose="020B0604020202020204" pitchFamily="34" charset="0"/>
                        <a:cs typeface="Arial" panose="020B0604020202020204" pitchFamily="34" charset="0"/>
                      </a:endParaRPr>
                    </a:p>
                  </a:txBody>
                  <a:tcPr marL="43708" marR="43708" marT="0" marB="0" anchor="ctr"/>
                </a:tc>
                <a:extLst>
                  <a:ext uri="{0D108BD9-81ED-4DB2-BD59-A6C34878D82A}">
                    <a16:rowId xmlns:a16="http://schemas.microsoft.com/office/drawing/2014/main" val="2978590013"/>
                  </a:ext>
                </a:extLst>
              </a:tr>
            </a:tbl>
          </a:graphicData>
        </a:graphic>
      </p:graphicFrame>
    </p:spTree>
    <p:extLst>
      <p:ext uri="{BB962C8B-B14F-4D97-AF65-F5344CB8AC3E}">
        <p14:creationId xmlns:p14="http://schemas.microsoft.com/office/powerpoint/2010/main" val="4635895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838200" y="543225"/>
            <a:ext cx="10830636" cy="5633738"/>
          </a:xfrm>
          <a:prstGeom prst="rect">
            <a:avLst/>
          </a:prstGeom>
        </p:spPr>
      </p:pic>
    </p:spTree>
    <p:extLst>
      <p:ext uri="{BB962C8B-B14F-4D97-AF65-F5344CB8AC3E}">
        <p14:creationId xmlns:p14="http://schemas.microsoft.com/office/powerpoint/2010/main" val="23561116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59618"/>
          </a:xfrm>
        </p:spPr>
        <p:txBody>
          <a:bodyPr>
            <a:normAutofit/>
          </a:bodyPr>
          <a:lstStyle/>
          <a:p>
            <a:pPr algn="ctr"/>
            <a:r>
              <a:rPr lang="en-US" sz="3600" b="1" err="1" smtClean="0">
                <a:latin typeface="Arial" panose="020B0604020202020204" pitchFamily="34" charset="0"/>
                <a:cs typeface="Arial" panose="020B0604020202020204" pitchFamily="34" charset="0"/>
              </a:rPr>
              <a:t>Cấu</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trúc</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của</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một</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báo</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cáo</a:t>
            </a:r>
            <a:r>
              <a:rPr lang="en-US" sz="3600" b="1" smtClean="0">
                <a:latin typeface="Arial" panose="020B0604020202020204" pitchFamily="34" charset="0"/>
                <a:cs typeface="Arial" panose="020B0604020202020204" pitchFamily="34" charset="0"/>
              </a:rPr>
              <a:t> ý </a:t>
            </a:r>
            <a:r>
              <a:rPr lang="en-US" sz="3600" b="1" err="1" smtClean="0">
                <a:latin typeface="Arial" panose="020B0604020202020204" pitchFamily="34" charset="0"/>
                <a:cs typeface="Arial" panose="020B0604020202020204" pitchFamily="34" charset="0"/>
              </a:rPr>
              <a:t>tưởng</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sáng</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tạo</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vòng</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Chinh</a:t>
            </a:r>
            <a:r>
              <a:rPr lang="en-US" sz="3600" b="1" smtClean="0">
                <a:latin typeface="Arial" panose="020B0604020202020204" pitchFamily="34" charset="0"/>
                <a:cs typeface="Arial" panose="020B0604020202020204" pitchFamily="34" charset="0"/>
              </a:rPr>
              <a:t> </a:t>
            </a:r>
            <a:r>
              <a:rPr lang="en-US" sz="3600" b="1" err="1" smtClean="0">
                <a:latin typeface="Arial" panose="020B0604020202020204" pitchFamily="34" charset="0"/>
                <a:cs typeface="Arial" panose="020B0604020202020204" pitchFamily="34" charset="0"/>
              </a:rPr>
              <a:t>phục</a:t>
            </a:r>
            <a:endParaRPr lang="en-US" sz="3600" b="1">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84662" y="2024743"/>
            <a:ext cx="9969137" cy="4152219"/>
          </a:xfrm>
        </p:spPr>
        <p:txBody>
          <a:bodyPr/>
          <a:lstStyle/>
          <a:p>
            <a:pPr marL="514350" indent="-514350">
              <a:lnSpc>
                <a:spcPct val="100000"/>
              </a:lnSpc>
              <a:spcBef>
                <a:spcPts val="1200"/>
              </a:spcBef>
              <a:buFont typeface="+mj-lt"/>
              <a:buAutoNum type="arabicPeriod"/>
            </a:pPr>
            <a:r>
              <a:rPr lang="nl-NL">
                <a:latin typeface="Arial" panose="020B0604020202020204" pitchFamily="34" charset="0"/>
                <a:cs typeface="Arial" panose="020B0604020202020204" pitchFamily="34" charset="0"/>
              </a:rPr>
              <a:t>Đặt vấn </a:t>
            </a:r>
            <a:r>
              <a:rPr lang="nl-NL" smtClean="0">
                <a:latin typeface="Arial" panose="020B0604020202020204" pitchFamily="34" charset="0"/>
                <a:cs typeface="Arial" panose="020B0604020202020204" pitchFamily="34" charset="0"/>
              </a:rPr>
              <a:t>đề</a:t>
            </a:r>
          </a:p>
          <a:p>
            <a:pPr marL="514350" indent="-514350">
              <a:lnSpc>
                <a:spcPct val="100000"/>
              </a:lnSpc>
              <a:spcBef>
                <a:spcPts val="1200"/>
              </a:spcBef>
              <a:buFont typeface="+mj-lt"/>
              <a:buAutoNum type="arabicPeriod"/>
            </a:pPr>
            <a:r>
              <a:rPr lang="nl-NL">
                <a:latin typeface="Arial" panose="020B0604020202020204" pitchFamily="34" charset="0"/>
                <a:cs typeface="Arial" panose="020B0604020202020204" pitchFamily="34" charset="0"/>
              </a:rPr>
              <a:t>Mục </a:t>
            </a:r>
            <a:r>
              <a:rPr lang="nl-NL" smtClean="0">
                <a:latin typeface="Arial" panose="020B0604020202020204" pitchFamily="34" charset="0"/>
                <a:cs typeface="Arial" panose="020B0604020202020204" pitchFamily="34" charset="0"/>
              </a:rPr>
              <a:t>tiêu</a:t>
            </a:r>
          </a:p>
          <a:p>
            <a:pPr marL="514350" indent="-514350">
              <a:lnSpc>
                <a:spcPct val="100000"/>
              </a:lnSpc>
              <a:spcBef>
                <a:spcPts val="1200"/>
              </a:spcBef>
              <a:buFont typeface="+mj-lt"/>
              <a:buAutoNum type="arabicPeriod"/>
            </a:pPr>
            <a:r>
              <a:rPr lang="nl-NL">
                <a:latin typeface="Arial" panose="020B0604020202020204" pitchFamily="34" charset="0"/>
                <a:cs typeface="Arial" panose="020B0604020202020204" pitchFamily="34" charset="0"/>
              </a:rPr>
              <a:t>Phương pháp và nội dung thực </a:t>
            </a:r>
            <a:r>
              <a:rPr lang="nl-NL" smtClean="0">
                <a:latin typeface="Arial" panose="020B0604020202020204" pitchFamily="34" charset="0"/>
                <a:cs typeface="Arial" panose="020B0604020202020204" pitchFamily="34" charset="0"/>
              </a:rPr>
              <a:t>hiện</a:t>
            </a:r>
          </a:p>
          <a:p>
            <a:pPr marL="514350" indent="-514350">
              <a:lnSpc>
                <a:spcPct val="100000"/>
              </a:lnSpc>
              <a:spcBef>
                <a:spcPts val="1200"/>
              </a:spcBef>
              <a:buFont typeface="+mj-lt"/>
              <a:buAutoNum type="arabicPeriod"/>
            </a:pPr>
            <a:r>
              <a:rPr lang="nl-NL">
                <a:latin typeface="Arial" panose="020B0604020202020204" pitchFamily="34" charset="0"/>
                <a:cs typeface="Arial" panose="020B0604020202020204" pitchFamily="34" charset="0"/>
              </a:rPr>
              <a:t>Ý </a:t>
            </a:r>
            <a:r>
              <a:rPr lang="nl-NL" smtClean="0">
                <a:latin typeface="Arial" panose="020B0604020202020204" pitchFamily="34" charset="0"/>
                <a:cs typeface="Arial" panose="020B0604020202020204" pitchFamily="34" charset="0"/>
              </a:rPr>
              <a:t>nghĩa</a:t>
            </a:r>
          </a:p>
          <a:p>
            <a:pPr marL="514350" lvl="0" indent="-514350">
              <a:lnSpc>
                <a:spcPct val="100000"/>
              </a:lnSpc>
              <a:spcBef>
                <a:spcPts val="1200"/>
              </a:spcBef>
              <a:buFont typeface="+mj-lt"/>
              <a:buAutoNum type="arabicPeriod"/>
            </a:pPr>
            <a:r>
              <a:rPr lang="nl-NL">
                <a:latin typeface="Arial" panose="020B0604020202020204" pitchFamily="34" charset="0"/>
                <a:cs typeface="Arial" panose="020B0604020202020204" pitchFamily="34" charset="0"/>
              </a:rPr>
              <a:t>Kết luận và Kiến nghị</a:t>
            </a:r>
            <a:endParaRPr lang="en-US">
              <a:latin typeface="Arial" panose="020B0604020202020204" pitchFamily="34" charset="0"/>
              <a:cs typeface="Arial" panose="020B0604020202020204" pitchFamily="34" charset="0"/>
            </a:endParaRPr>
          </a:p>
          <a:p>
            <a:pPr marL="514350" lvl="0" indent="-514350">
              <a:lnSpc>
                <a:spcPct val="100000"/>
              </a:lnSpc>
              <a:spcBef>
                <a:spcPts val="1200"/>
              </a:spcBef>
              <a:buFont typeface="+mj-lt"/>
              <a:buAutoNum type="arabicPeriod"/>
            </a:pPr>
            <a:r>
              <a:rPr lang="nl-NL">
                <a:latin typeface="Arial" panose="020B0604020202020204" pitchFamily="34" charset="0"/>
                <a:cs typeface="Arial" panose="020B0604020202020204" pitchFamily="34" charset="0"/>
              </a:rPr>
              <a:t>Tài liệu tham khảo và phụ lục (nếu có)</a:t>
            </a:r>
            <a:endParaRPr lang="en-US">
              <a:latin typeface="Arial" panose="020B0604020202020204" pitchFamily="34" charset="0"/>
              <a:cs typeface="Arial" panose="020B0604020202020204" pitchFamily="34" charset="0"/>
            </a:endParaRPr>
          </a:p>
          <a:p>
            <a:pPr marL="514350" indent="-514350">
              <a:lnSpc>
                <a:spcPct val="100000"/>
              </a:lnSpc>
              <a:spcBef>
                <a:spcPts val="1200"/>
              </a:spcBef>
              <a:buFont typeface="+mj-lt"/>
              <a:buAutoNum type="arabicPeriod"/>
            </a:pP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8101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1. Đặt vấn đề</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lnSpc>
                <a:spcPct val="100000"/>
              </a:lnSpc>
              <a:spcBef>
                <a:spcPts val="1200"/>
              </a:spcBef>
            </a:pPr>
            <a:r>
              <a:rPr lang="en-US" smtClean="0">
                <a:latin typeface="Arial" panose="020B0604020202020204" pitchFamily="34" charset="0"/>
                <a:cs typeface="Arial" panose="020B0604020202020204" pitchFamily="34" charset="0"/>
              </a:rPr>
              <a:t>Mô tả tình hình thực tế của vấn đề cần giải quyết</a:t>
            </a:r>
          </a:p>
          <a:p>
            <a:pPr algn="just">
              <a:lnSpc>
                <a:spcPct val="100000"/>
              </a:lnSpc>
              <a:spcBef>
                <a:spcPts val="1200"/>
              </a:spcBef>
            </a:pPr>
            <a:r>
              <a:rPr lang="nl-NL" smtClean="0">
                <a:latin typeface="Arial" panose="020B0604020202020204" pitchFamily="34" charset="0"/>
                <a:cs typeface="Arial" panose="020B0604020202020204" pitchFamily="34" charset="0"/>
              </a:rPr>
              <a:t>Những </a:t>
            </a:r>
            <a:r>
              <a:rPr lang="nl-NL">
                <a:latin typeface="Arial" panose="020B0604020202020204" pitchFamily="34" charset="0"/>
                <a:cs typeface="Arial" panose="020B0604020202020204" pitchFamily="34" charset="0"/>
              </a:rPr>
              <a:t>mô hình hay giải pháp đã được thực hiện và những hạn chế còn tồn </a:t>
            </a:r>
            <a:r>
              <a:rPr lang="nl-NL" smtClean="0">
                <a:latin typeface="Arial" panose="020B0604020202020204" pitchFamily="34" charset="0"/>
                <a:cs typeface="Arial" panose="020B0604020202020204" pitchFamily="34" charset="0"/>
              </a:rPr>
              <a:t>tại</a:t>
            </a:r>
          </a:p>
          <a:p>
            <a:pPr algn="just">
              <a:lnSpc>
                <a:spcPct val="100000"/>
              </a:lnSpc>
              <a:spcBef>
                <a:spcPts val="1200"/>
              </a:spcBef>
            </a:pPr>
            <a:r>
              <a:rPr lang="nl-NL" smtClean="0">
                <a:latin typeface="Arial" panose="020B0604020202020204" pitchFamily="34" charset="0"/>
                <a:cs typeface="Arial" panose="020B0604020202020204" pitchFamily="34" charset="0"/>
              </a:rPr>
              <a:t>Nguyên </a:t>
            </a:r>
            <a:r>
              <a:rPr lang="nl-NL">
                <a:latin typeface="Arial" panose="020B0604020202020204" pitchFamily="34" charset="0"/>
                <a:cs typeface="Arial" panose="020B0604020202020204" pitchFamily="34" charset="0"/>
              </a:rPr>
              <a:t>nhân giúp hình thành ý </a:t>
            </a:r>
            <a:r>
              <a:rPr lang="nl-NL" smtClean="0">
                <a:latin typeface="Arial" panose="020B0604020202020204" pitchFamily="34" charset="0"/>
                <a:cs typeface="Arial" panose="020B0604020202020204" pitchFamily="34" charset="0"/>
              </a:rPr>
              <a:t>tưởng</a:t>
            </a:r>
          </a:p>
          <a:p>
            <a:pPr algn="just">
              <a:lnSpc>
                <a:spcPct val="100000"/>
              </a:lnSpc>
              <a:spcBef>
                <a:spcPts val="1200"/>
              </a:spcBef>
            </a:pPr>
            <a:r>
              <a:rPr lang="nl-NL" smtClean="0">
                <a:latin typeface="Arial" panose="020B0604020202020204" pitchFamily="34" charset="0"/>
                <a:cs typeface="Arial" panose="020B0604020202020204" pitchFamily="34" charset="0"/>
              </a:rPr>
              <a:t>Sự </a:t>
            </a:r>
            <a:r>
              <a:rPr lang="nl-NL">
                <a:latin typeface="Arial" panose="020B0604020202020204" pitchFamily="34" charset="0"/>
                <a:cs typeface="Arial" panose="020B0604020202020204" pitchFamily="34" charset="0"/>
              </a:rPr>
              <a:t>cần thiết và tính khả thi của ý tưởng</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31992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2. Mục tiêu của ý tưởng</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59808" y="1825625"/>
            <a:ext cx="10493991" cy="4351338"/>
          </a:xfrm>
        </p:spPr>
        <p:txBody>
          <a:bodyPr>
            <a:normAutofit/>
          </a:bodyPr>
          <a:lstStyle/>
          <a:p>
            <a:pPr marL="0" indent="0" algn="just">
              <a:lnSpc>
                <a:spcPct val="100000"/>
              </a:lnSpc>
              <a:spcBef>
                <a:spcPts val="1200"/>
              </a:spcBef>
              <a:buNone/>
            </a:pPr>
            <a:r>
              <a:rPr lang="en-US">
                <a:latin typeface="Arial" panose="020B0604020202020204" pitchFamily="34" charset="0"/>
                <a:cs typeface="Arial" panose="020B0604020202020204" pitchFamily="34" charset="0"/>
              </a:rPr>
              <a:t>Đảm bảo tiêu chí </a:t>
            </a:r>
            <a:r>
              <a:rPr lang="en-US" smtClean="0">
                <a:latin typeface="Arial" panose="020B0604020202020204" pitchFamily="34" charset="0"/>
                <a:cs typeface="Arial" panose="020B0604020202020204" pitchFamily="34" charset="0"/>
              </a:rPr>
              <a:t>SMART:</a:t>
            </a:r>
            <a:endParaRPr lang="en-US">
              <a:latin typeface="Arial" panose="020B0604020202020204" pitchFamily="34" charset="0"/>
              <a:cs typeface="Arial" panose="020B0604020202020204" pitchFamily="34" charset="0"/>
            </a:endParaRPr>
          </a:p>
          <a:p>
            <a:pPr algn="just">
              <a:lnSpc>
                <a:spcPct val="100000"/>
              </a:lnSpc>
              <a:spcBef>
                <a:spcPts val="1200"/>
              </a:spcBef>
            </a:pPr>
            <a:r>
              <a:rPr lang="vi-VN">
                <a:solidFill>
                  <a:srgbClr val="FF0000"/>
                </a:solidFill>
                <a:latin typeface="Arial" panose="020B0604020202020204" pitchFamily="34" charset="0"/>
                <a:cs typeface="Arial" panose="020B0604020202020204" pitchFamily="34" charset="0"/>
              </a:rPr>
              <a:t>S - Specific : Cụ thể, dễ hiểu</a:t>
            </a:r>
            <a:r>
              <a:rPr lang="vi-VN" smtClean="0">
                <a:solidFill>
                  <a:srgbClr val="FF0000"/>
                </a:solidFill>
                <a:latin typeface="Arial" panose="020B0604020202020204" pitchFamily="34" charset="0"/>
                <a:cs typeface="Arial" panose="020B0604020202020204" pitchFamily="34" charset="0"/>
              </a:rPr>
              <a:t>.</a:t>
            </a:r>
            <a:endParaRPr lang="en-US" smtClean="0">
              <a:solidFill>
                <a:srgbClr val="FF0000"/>
              </a:solidFill>
              <a:latin typeface="Arial" panose="020B0604020202020204" pitchFamily="34" charset="0"/>
              <a:cs typeface="Arial" panose="020B0604020202020204" pitchFamily="34" charset="0"/>
            </a:endParaRPr>
          </a:p>
          <a:p>
            <a:pPr algn="just">
              <a:lnSpc>
                <a:spcPct val="100000"/>
              </a:lnSpc>
              <a:spcBef>
                <a:spcPts val="1200"/>
              </a:spcBef>
            </a:pPr>
            <a:r>
              <a:rPr lang="vi-VN" smtClean="0">
                <a:solidFill>
                  <a:srgbClr val="FF0000"/>
                </a:solidFill>
                <a:latin typeface="Arial" panose="020B0604020202020204" pitchFamily="34" charset="0"/>
                <a:cs typeface="Arial" panose="020B0604020202020204" pitchFamily="34" charset="0"/>
              </a:rPr>
              <a:t>M </a:t>
            </a:r>
            <a:r>
              <a:rPr lang="vi-VN">
                <a:solidFill>
                  <a:srgbClr val="FF0000"/>
                </a:solidFill>
                <a:latin typeface="Arial" panose="020B0604020202020204" pitchFamily="34" charset="0"/>
                <a:cs typeface="Arial" panose="020B0604020202020204" pitchFamily="34" charset="0"/>
              </a:rPr>
              <a:t>- Measurable : Đo lường </a:t>
            </a:r>
            <a:r>
              <a:rPr lang="vi-VN" smtClean="0">
                <a:solidFill>
                  <a:srgbClr val="FF0000"/>
                </a:solidFill>
                <a:latin typeface="Arial" panose="020B0604020202020204" pitchFamily="34" charset="0"/>
                <a:cs typeface="Arial" panose="020B0604020202020204" pitchFamily="34" charset="0"/>
              </a:rPr>
              <a:t>được</a:t>
            </a:r>
            <a:endParaRPr lang="en-US" smtClean="0">
              <a:solidFill>
                <a:srgbClr val="FF0000"/>
              </a:solidFill>
              <a:latin typeface="Arial" panose="020B0604020202020204" pitchFamily="34" charset="0"/>
              <a:cs typeface="Arial" panose="020B0604020202020204" pitchFamily="34" charset="0"/>
            </a:endParaRPr>
          </a:p>
          <a:p>
            <a:pPr algn="just">
              <a:lnSpc>
                <a:spcPct val="100000"/>
              </a:lnSpc>
              <a:spcBef>
                <a:spcPts val="1200"/>
              </a:spcBef>
            </a:pPr>
            <a:r>
              <a:rPr lang="vi-VN" smtClean="0">
                <a:solidFill>
                  <a:srgbClr val="FF0000"/>
                </a:solidFill>
                <a:latin typeface="Arial" panose="020B0604020202020204" pitchFamily="34" charset="0"/>
                <a:cs typeface="Arial" panose="020B0604020202020204" pitchFamily="34" charset="0"/>
              </a:rPr>
              <a:t>A </a:t>
            </a:r>
            <a:r>
              <a:rPr lang="vi-VN">
                <a:solidFill>
                  <a:srgbClr val="FF0000"/>
                </a:solidFill>
                <a:latin typeface="Arial" panose="020B0604020202020204" pitchFamily="34" charset="0"/>
                <a:cs typeface="Arial" panose="020B0604020202020204" pitchFamily="34" charset="0"/>
              </a:rPr>
              <a:t>- Attainable : Có thể đạt </a:t>
            </a:r>
            <a:r>
              <a:rPr lang="vi-VN" smtClean="0">
                <a:solidFill>
                  <a:srgbClr val="FF0000"/>
                </a:solidFill>
                <a:latin typeface="Arial" panose="020B0604020202020204" pitchFamily="34" charset="0"/>
                <a:cs typeface="Arial" panose="020B0604020202020204" pitchFamily="34" charset="0"/>
              </a:rPr>
              <a:t>được</a:t>
            </a:r>
            <a:endParaRPr lang="en-US" smtClean="0">
              <a:solidFill>
                <a:srgbClr val="FF0000"/>
              </a:solidFill>
              <a:latin typeface="Arial" panose="020B0604020202020204" pitchFamily="34" charset="0"/>
              <a:cs typeface="Arial" panose="020B0604020202020204" pitchFamily="34" charset="0"/>
            </a:endParaRPr>
          </a:p>
          <a:p>
            <a:pPr algn="just">
              <a:lnSpc>
                <a:spcPct val="100000"/>
              </a:lnSpc>
              <a:spcBef>
                <a:spcPts val="1200"/>
              </a:spcBef>
            </a:pPr>
            <a:r>
              <a:rPr lang="vi-VN" smtClean="0">
                <a:solidFill>
                  <a:srgbClr val="FF0000"/>
                </a:solidFill>
                <a:latin typeface="Arial" panose="020B0604020202020204" pitchFamily="34" charset="0"/>
                <a:cs typeface="Arial" panose="020B0604020202020204" pitchFamily="34" charset="0"/>
              </a:rPr>
              <a:t>R </a:t>
            </a:r>
            <a:r>
              <a:rPr lang="vi-VN">
                <a:solidFill>
                  <a:srgbClr val="FF0000"/>
                </a:solidFill>
                <a:latin typeface="Arial" panose="020B0604020202020204" pitchFamily="34" charset="0"/>
                <a:cs typeface="Arial" panose="020B0604020202020204" pitchFamily="34" charset="0"/>
              </a:rPr>
              <a:t>- Relevant : Thực </a:t>
            </a:r>
            <a:r>
              <a:rPr lang="vi-VN" smtClean="0">
                <a:solidFill>
                  <a:srgbClr val="FF0000"/>
                </a:solidFill>
                <a:latin typeface="Arial" panose="020B0604020202020204" pitchFamily="34" charset="0"/>
                <a:cs typeface="Arial" panose="020B0604020202020204" pitchFamily="34" charset="0"/>
              </a:rPr>
              <a:t>tế</a:t>
            </a:r>
            <a:endParaRPr lang="en-US" smtClean="0">
              <a:solidFill>
                <a:srgbClr val="FF0000"/>
              </a:solidFill>
              <a:latin typeface="Arial" panose="020B0604020202020204" pitchFamily="34" charset="0"/>
              <a:cs typeface="Arial" panose="020B0604020202020204" pitchFamily="34" charset="0"/>
            </a:endParaRPr>
          </a:p>
          <a:p>
            <a:pPr algn="just">
              <a:lnSpc>
                <a:spcPct val="100000"/>
              </a:lnSpc>
              <a:spcBef>
                <a:spcPts val="1200"/>
              </a:spcBef>
            </a:pPr>
            <a:r>
              <a:rPr lang="vi-VN" smtClean="0">
                <a:solidFill>
                  <a:srgbClr val="FF0000"/>
                </a:solidFill>
                <a:latin typeface="Arial" panose="020B0604020202020204" pitchFamily="34" charset="0"/>
                <a:cs typeface="Arial" panose="020B0604020202020204" pitchFamily="34" charset="0"/>
              </a:rPr>
              <a:t>T </a:t>
            </a:r>
            <a:r>
              <a:rPr lang="vi-VN">
                <a:solidFill>
                  <a:srgbClr val="FF0000"/>
                </a:solidFill>
                <a:latin typeface="Arial" panose="020B0604020202020204" pitchFamily="34" charset="0"/>
                <a:cs typeface="Arial" panose="020B0604020202020204" pitchFamily="34" charset="0"/>
              </a:rPr>
              <a:t>- Time-Bound : Thời gian hoàn </a:t>
            </a:r>
            <a:r>
              <a:rPr lang="vi-VN" smtClean="0">
                <a:solidFill>
                  <a:srgbClr val="FF0000"/>
                </a:solidFill>
                <a:latin typeface="Arial" panose="020B0604020202020204" pitchFamily="34" charset="0"/>
                <a:cs typeface="Arial" panose="020B0604020202020204" pitchFamily="34" charset="0"/>
              </a:rPr>
              <a:t>thành</a:t>
            </a:r>
            <a:endParaRPr lang="en-US"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78445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3. Phương pháp thực hiện</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lnSpc>
                <a:spcPct val="100000"/>
              </a:lnSpc>
              <a:spcBef>
                <a:spcPts val="1200"/>
              </a:spcBef>
            </a:pPr>
            <a:r>
              <a:rPr lang="nl-NL" smtClean="0">
                <a:latin typeface="Arial" panose="020B0604020202020204" pitchFamily="34" charset="0"/>
                <a:cs typeface="Arial" panose="020B0604020202020204" pitchFamily="34" charset="0"/>
              </a:rPr>
              <a:t>Phương </a:t>
            </a:r>
            <a:r>
              <a:rPr lang="nl-NL">
                <a:latin typeface="Arial" panose="020B0604020202020204" pitchFamily="34" charset="0"/>
                <a:cs typeface="Arial" panose="020B0604020202020204" pitchFamily="34" charset="0"/>
              </a:rPr>
              <a:t>pháp sử </a:t>
            </a:r>
            <a:r>
              <a:rPr lang="nl-NL" smtClean="0">
                <a:latin typeface="Arial" panose="020B0604020202020204" pitchFamily="34" charset="0"/>
                <a:cs typeface="Arial" panose="020B0604020202020204" pitchFamily="34" charset="0"/>
              </a:rPr>
              <a:t>dụng</a:t>
            </a:r>
          </a:p>
          <a:p>
            <a:pPr algn="just">
              <a:lnSpc>
                <a:spcPct val="100000"/>
              </a:lnSpc>
              <a:spcBef>
                <a:spcPts val="1200"/>
              </a:spcBef>
            </a:pPr>
            <a:r>
              <a:rPr lang="nl-NL" smtClean="0">
                <a:latin typeface="Arial" panose="020B0604020202020204" pitchFamily="34" charset="0"/>
                <a:cs typeface="Arial" panose="020B0604020202020204" pitchFamily="34" charset="0"/>
              </a:rPr>
              <a:t>Lộ </a:t>
            </a:r>
            <a:r>
              <a:rPr lang="nl-NL">
                <a:latin typeface="Arial" panose="020B0604020202020204" pitchFamily="34" charset="0"/>
                <a:cs typeface="Arial" panose="020B0604020202020204" pitchFamily="34" charset="0"/>
              </a:rPr>
              <a:t>trình và nội dung thực </a:t>
            </a:r>
            <a:r>
              <a:rPr lang="nl-NL" smtClean="0">
                <a:latin typeface="Arial" panose="020B0604020202020204" pitchFamily="34" charset="0"/>
                <a:cs typeface="Arial" panose="020B0604020202020204" pitchFamily="34" charset="0"/>
              </a:rPr>
              <a:t>hiện</a:t>
            </a:r>
          </a:p>
          <a:p>
            <a:pPr algn="just">
              <a:lnSpc>
                <a:spcPct val="100000"/>
              </a:lnSpc>
              <a:spcBef>
                <a:spcPts val="1200"/>
              </a:spcBef>
            </a:pPr>
            <a:r>
              <a:rPr lang="nl-NL" smtClean="0">
                <a:latin typeface="Arial" panose="020B0604020202020204" pitchFamily="34" charset="0"/>
                <a:cs typeface="Arial" panose="020B0604020202020204" pitchFamily="34" charset="0"/>
              </a:rPr>
              <a:t>Các </a:t>
            </a:r>
            <a:r>
              <a:rPr lang="nl-NL">
                <a:latin typeface="Arial" panose="020B0604020202020204" pitchFamily="34" charset="0"/>
                <a:cs typeface="Arial" panose="020B0604020202020204" pitchFamily="34" charset="0"/>
              </a:rPr>
              <a:t>mô hình đề xuất để thể hiện tính sáng tạo của ý tưởng</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5979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4. Ý nghĩa đề xuất</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lnSpc>
                <a:spcPct val="100000"/>
              </a:lnSpc>
              <a:spcBef>
                <a:spcPts val="1200"/>
              </a:spcBef>
            </a:pPr>
            <a:r>
              <a:rPr lang="nl-NL">
                <a:latin typeface="Arial" panose="020B0604020202020204" pitchFamily="34" charset="0"/>
                <a:cs typeface="Arial" panose="020B0604020202020204" pitchFamily="34" charset="0"/>
              </a:rPr>
              <a:t>Ý</a:t>
            </a:r>
            <a:r>
              <a:rPr lang="nl-NL" smtClean="0">
                <a:latin typeface="Arial" panose="020B0604020202020204" pitchFamily="34" charset="0"/>
                <a:cs typeface="Arial" panose="020B0604020202020204" pitchFamily="34" charset="0"/>
              </a:rPr>
              <a:t> </a:t>
            </a:r>
            <a:r>
              <a:rPr lang="nl-NL">
                <a:latin typeface="Arial" panose="020B0604020202020204" pitchFamily="34" charset="0"/>
                <a:cs typeface="Arial" panose="020B0604020202020204" pitchFamily="34" charset="0"/>
              </a:rPr>
              <a:t>nghĩa khoa </a:t>
            </a:r>
            <a:r>
              <a:rPr lang="nl-NL" smtClean="0">
                <a:latin typeface="Arial" panose="020B0604020202020204" pitchFamily="34" charset="0"/>
                <a:cs typeface="Arial" panose="020B0604020202020204" pitchFamily="34" charset="0"/>
              </a:rPr>
              <a:t>học</a:t>
            </a:r>
          </a:p>
          <a:p>
            <a:pPr algn="just">
              <a:lnSpc>
                <a:spcPct val="100000"/>
              </a:lnSpc>
              <a:spcBef>
                <a:spcPts val="1200"/>
              </a:spcBef>
            </a:pPr>
            <a:r>
              <a:rPr lang="nl-NL" smtClean="0">
                <a:latin typeface="Arial" panose="020B0604020202020204" pitchFamily="34" charset="0"/>
                <a:cs typeface="Arial" panose="020B0604020202020204" pitchFamily="34" charset="0"/>
              </a:rPr>
              <a:t>Ý nghĩa </a:t>
            </a:r>
            <a:r>
              <a:rPr lang="nl-NL">
                <a:latin typeface="Arial" panose="020B0604020202020204" pitchFamily="34" charset="0"/>
                <a:cs typeface="Arial" panose="020B0604020202020204" pitchFamily="34" charset="0"/>
              </a:rPr>
              <a:t>thực tiễn (tính khả thi</a:t>
            </a:r>
            <a:r>
              <a:rPr lang="nl-NL" smtClean="0">
                <a:latin typeface="Arial" panose="020B0604020202020204" pitchFamily="34" charset="0"/>
                <a:cs typeface="Arial" panose="020B0604020202020204" pitchFamily="34" charset="0"/>
              </a:rPr>
              <a:t>)</a:t>
            </a:r>
          </a:p>
          <a:p>
            <a:pPr algn="just">
              <a:lnSpc>
                <a:spcPct val="100000"/>
              </a:lnSpc>
              <a:spcBef>
                <a:spcPts val="1200"/>
              </a:spcBef>
            </a:pPr>
            <a:r>
              <a:rPr lang="nl-NL" smtClean="0">
                <a:latin typeface="Arial" panose="020B0604020202020204" pitchFamily="34" charset="0"/>
                <a:cs typeface="Arial" panose="020B0604020202020204" pitchFamily="34" charset="0"/>
              </a:rPr>
              <a:t>Hiệu </a:t>
            </a:r>
            <a:r>
              <a:rPr lang="nl-NL">
                <a:latin typeface="Arial" panose="020B0604020202020204" pitchFamily="34" charset="0"/>
                <a:cs typeface="Arial" panose="020B0604020202020204" pitchFamily="34" charset="0"/>
              </a:rPr>
              <a:t>quả kinh tế - xã </a:t>
            </a:r>
            <a:r>
              <a:rPr lang="nl-NL" smtClean="0">
                <a:latin typeface="Arial" panose="020B0604020202020204" pitchFamily="34" charset="0"/>
                <a:cs typeface="Arial" panose="020B0604020202020204" pitchFamily="34" charset="0"/>
              </a:rPr>
              <a:t>hội</a:t>
            </a:r>
          </a:p>
          <a:p>
            <a:pPr algn="just">
              <a:lnSpc>
                <a:spcPct val="100000"/>
              </a:lnSpc>
              <a:spcBef>
                <a:spcPts val="1200"/>
              </a:spcBef>
            </a:pPr>
            <a:r>
              <a:rPr lang="nl-NL" smtClean="0">
                <a:latin typeface="Arial" panose="020B0604020202020204" pitchFamily="34" charset="0"/>
                <a:cs typeface="Arial" panose="020B0604020202020204" pitchFamily="34" charset="0"/>
              </a:rPr>
              <a:t>Quy </a:t>
            </a:r>
            <a:r>
              <a:rPr lang="nl-NL">
                <a:latin typeface="Arial" panose="020B0604020202020204" pitchFamily="34" charset="0"/>
                <a:cs typeface="Arial" panose="020B0604020202020204" pitchFamily="34" charset="0"/>
              </a:rPr>
              <a:t>mô và phạm vi áp </a:t>
            </a:r>
            <a:r>
              <a:rPr lang="nl-NL" smtClean="0">
                <a:latin typeface="Arial" panose="020B0604020202020204" pitchFamily="34" charset="0"/>
                <a:cs typeface="Arial" panose="020B0604020202020204" pitchFamily="34" charset="0"/>
              </a:rPr>
              <a:t>dụng dự kiến</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96201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panose="020B0604020202020204" pitchFamily="34" charset="0"/>
                <a:cs typeface="Arial" panose="020B0604020202020204" pitchFamily="34" charset="0"/>
              </a:rPr>
              <a:t>5</a:t>
            </a:r>
            <a:r>
              <a:rPr lang="en-US" smtClean="0">
                <a:latin typeface="Arial" panose="020B0604020202020204" pitchFamily="34" charset="0"/>
                <a:cs typeface="Arial" panose="020B0604020202020204" pitchFamily="34" charset="0"/>
              </a:rPr>
              <a:t>. Kết luận và kiến nghị</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486275"/>
          </a:xfrm>
        </p:spPr>
        <p:txBody>
          <a:bodyPr/>
          <a:lstStyle/>
          <a:p>
            <a:pPr marL="0" indent="463550" algn="just">
              <a:buNone/>
            </a:pPr>
            <a:r>
              <a:rPr lang="de-DE" smtClean="0">
                <a:latin typeface="Arial" panose="020B0604020202020204" pitchFamily="34" charset="0"/>
                <a:cs typeface="Arial" panose="020B0604020202020204" pitchFamily="34" charset="0"/>
              </a:rPr>
              <a:t>Tóm lược lại thông tin và ý nghĩa của ý tưởng</a:t>
            </a:r>
          </a:p>
          <a:p>
            <a:pPr marL="0" indent="463550" algn="just">
              <a:buNone/>
            </a:pPr>
            <a:r>
              <a:rPr lang="de-DE" smtClean="0">
                <a:latin typeface="Arial" panose="020B0604020202020204" pitchFamily="34" charset="0"/>
                <a:cs typeface="Arial" panose="020B0604020202020204" pitchFamily="34" charset="0"/>
              </a:rPr>
              <a:t>Đề xuất hỗ trợ triển khai thực hiện</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363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1. Đặt vấn đề</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lnSpc>
                <a:spcPct val="100000"/>
              </a:lnSpc>
              <a:spcBef>
                <a:spcPts val="1200"/>
              </a:spcBef>
            </a:pPr>
            <a:r>
              <a:rPr lang="en-US" smtClean="0">
                <a:latin typeface="Arial" panose="020B0604020202020204" pitchFamily="34" charset="0"/>
                <a:cs typeface="Arial" panose="020B0604020202020204" pitchFamily="34" charset="0"/>
              </a:rPr>
              <a:t>Mô tả tình hình thực tế của vấn đề cần giải quyết</a:t>
            </a:r>
          </a:p>
          <a:p>
            <a:pPr algn="just">
              <a:lnSpc>
                <a:spcPct val="100000"/>
              </a:lnSpc>
              <a:spcBef>
                <a:spcPts val="1200"/>
              </a:spcBef>
            </a:pPr>
            <a:r>
              <a:rPr lang="nl-NL" smtClean="0">
                <a:latin typeface="Arial" panose="020B0604020202020204" pitchFamily="34" charset="0"/>
                <a:cs typeface="Arial" panose="020B0604020202020204" pitchFamily="34" charset="0"/>
              </a:rPr>
              <a:t>Những </a:t>
            </a:r>
            <a:r>
              <a:rPr lang="nl-NL">
                <a:latin typeface="Arial" panose="020B0604020202020204" pitchFamily="34" charset="0"/>
                <a:cs typeface="Arial" panose="020B0604020202020204" pitchFamily="34" charset="0"/>
              </a:rPr>
              <a:t>mô hình hay giải pháp đã được thực hiện và những hạn chế còn tồn </a:t>
            </a:r>
            <a:r>
              <a:rPr lang="nl-NL" smtClean="0">
                <a:latin typeface="Arial" panose="020B0604020202020204" pitchFamily="34" charset="0"/>
                <a:cs typeface="Arial" panose="020B0604020202020204" pitchFamily="34" charset="0"/>
              </a:rPr>
              <a:t>tại</a:t>
            </a:r>
          </a:p>
          <a:p>
            <a:pPr algn="just">
              <a:lnSpc>
                <a:spcPct val="100000"/>
              </a:lnSpc>
              <a:spcBef>
                <a:spcPts val="1200"/>
              </a:spcBef>
            </a:pPr>
            <a:r>
              <a:rPr lang="nl-NL" smtClean="0">
                <a:latin typeface="Arial" panose="020B0604020202020204" pitchFamily="34" charset="0"/>
                <a:cs typeface="Arial" panose="020B0604020202020204" pitchFamily="34" charset="0"/>
              </a:rPr>
              <a:t>Nguyên </a:t>
            </a:r>
            <a:r>
              <a:rPr lang="nl-NL">
                <a:latin typeface="Arial" panose="020B0604020202020204" pitchFamily="34" charset="0"/>
                <a:cs typeface="Arial" panose="020B0604020202020204" pitchFamily="34" charset="0"/>
              </a:rPr>
              <a:t>nhân giúp hình thành ý </a:t>
            </a:r>
            <a:r>
              <a:rPr lang="nl-NL" smtClean="0">
                <a:latin typeface="Arial" panose="020B0604020202020204" pitchFamily="34" charset="0"/>
                <a:cs typeface="Arial" panose="020B0604020202020204" pitchFamily="34" charset="0"/>
              </a:rPr>
              <a:t>tưởng</a:t>
            </a:r>
          </a:p>
          <a:p>
            <a:pPr algn="just">
              <a:lnSpc>
                <a:spcPct val="100000"/>
              </a:lnSpc>
              <a:spcBef>
                <a:spcPts val="1200"/>
              </a:spcBef>
            </a:pPr>
            <a:r>
              <a:rPr lang="nl-NL" smtClean="0">
                <a:latin typeface="Arial" panose="020B0604020202020204" pitchFamily="34" charset="0"/>
                <a:cs typeface="Arial" panose="020B0604020202020204" pitchFamily="34" charset="0"/>
              </a:rPr>
              <a:t>Sự </a:t>
            </a:r>
            <a:r>
              <a:rPr lang="nl-NL">
                <a:latin typeface="Arial" panose="020B0604020202020204" pitchFamily="34" charset="0"/>
                <a:cs typeface="Arial" panose="020B0604020202020204" pitchFamily="34" charset="0"/>
              </a:rPr>
              <a:t>cần thiết và tính khả thi của ý tưởng</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43718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6. Tài liệu tham khảo và phụ lục</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lnSpc>
                <a:spcPct val="100000"/>
              </a:lnSpc>
              <a:spcBef>
                <a:spcPts val="1200"/>
              </a:spcBef>
            </a:pPr>
            <a:r>
              <a:rPr lang="en-US" smtClean="0">
                <a:latin typeface="Arial" panose="020B0604020202020204" pitchFamily="34" charset="0"/>
                <a:cs typeface="Arial" panose="020B0604020202020204" pitchFamily="34" charset="0"/>
              </a:rPr>
              <a:t>Cung cấp các tài liệu sử dụng để xây dựng ý tưởng</a:t>
            </a:r>
          </a:p>
          <a:p>
            <a:pPr algn="just">
              <a:lnSpc>
                <a:spcPct val="100000"/>
              </a:lnSpc>
              <a:spcBef>
                <a:spcPts val="1200"/>
              </a:spcBef>
            </a:pPr>
            <a:r>
              <a:rPr lang="en-US" smtClean="0">
                <a:latin typeface="Arial" panose="020B0604020202020204" pitchFamily="34" charset="0"/>
                <a:cs typeface="Arial" panose="020B0604020202020204" pitchFamily="34" charset="0"/>
              </a:rPr>
              <a:t>Cung cấp các phụ lục (nếu có): Mô hình, mẫu vật, …</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0227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37731"/>
            <a:ext cx="10515600" cy="2088108"/>
          </a:xfrm>
        </p:spPr>
        <p:txBody>
          <a:bodyPr/>
          <a:lstStyle/>
          <a:p>
            <a:pPr algn="ctr"/>
            <a:r>
              <a:rPr lang="en-US" b="1" smtClean="0">
                <a:latin typeface="Arial" panose="020B0604020202020204" pitchFamily="34" charset="0"/>
                <a:cs typeface="Arial" panose="020B0604020202020204" pitchFamily="34" charset="0"/>
              </a:rPr>
              <a:t>CHÚC THÀNH CÔNG</a:t>
            </a:r>
            <a:endParaRPr lang="en-US"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7164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latin typeface="Arial" panose="020B0604020202020204" pitchFamily="34" charset="0"/>
                <a:cs typeface="Arial" panose="020B0604020202020204" pitchFamily="34" charset="0"/>
              </a:rPr>
              <a:t>Ý tưởng sáng tạo</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197289"/>
            <a:ext cx="10515600" cy="3979673"/>
          </a:xfrm>
        </p:spPr>
        <p:txBody>
          <a:bodyPr>
            <a:normAutofit/>
          </a:bodyPr>
          <a:lstStyle/>
          <a:p>
            <a:pPr marL="0" indent="463550" algn="ctr">
              <a:lnSpc>
                <a:spcPct val="100000"/>
              </a:lnSpc>
              <a:spcBef>
                <a:spcPts val="1200"/>
              </a:spcBef>
              <a:buNone/>
            </a:pPr>
            <a:r>
              <a:rPr lang="de-DE">
                <a:latin typeface="Arial" panose="020B0604020202020204" pitchFamily="34" charset="0"/>
                <a:cs typeface="Arial" panose="020B0604020202020204" pitchFamily="34" charset="0"/>
              </a:rPr>
              <a:t>Ứng dụng thang đo </a:t>
            </a:r>
            <a:r>
              <a:rPr lang="vi-VN">
                <a:latin typeface="Arial" panose="020B0604020202020204" pitchFamily="34" charset="0"/>
                <a:cs typeface="Arial" panose="020B0604020202020204" pitchFamily="34" charset="0"/>
              </a:rPr>
              <a:t>“</a:t>
            </a:r>
            <a:r>
              <a:rPr lang="de-DE">
                <a:latin typeface="Arial" panose="020B0604020202020204" pitchFamily="34" charset="0"/>
                <a:cs typeface="Arial" panose="020B0604020202020204" pitchFamily="34" charset="0"/>
                <a:hlinkClick r:id="rId2"/>
              </a:rPr>
              <a:t>Finnish diabetes risk score</a:t>
            </a:r>
            <a:r>
              <a:rPr lang="vi-VN">
                <a:latin typeface="Arial" panose="020B0604020202020204" pitchFamily="34" charset="0"/>
                <a:cs typeface="Arial" panose="020B0604020202020204" pitchFamily="34" charset="0"/>
                <a:hlinkClick r:id="rId2"/>
              </a:rPr>
              <a:t>” </a:t>
            </a:r>
            <a:r>
              <a:rPr lang="de-DE">
                <a:latin typeface="Arial" panose="020B0604020202020204" pitchFamily="34" charset="0"/>
                <a:cs typeface="Arial" panose="020B0604020202020204" pitchFamily="34" charset="0"/>
              </a:rPr>
              <a:t>có điều chỉnh để sàng lọc và dự báo nguy cơ tiến triển bệnh Đái tháo đường type II trong 10 năm ở cộng đồng</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0016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Arial" panose="020B0604020202020204" pitchFamily="34" charset="0"/>
                <a:cs typeface="Arial" panose="020B0604020202020204" pitchFamily="34" charset="0"/>
              </a:rPr>
              <a:t>Ví dụ về phần đặt vấn đề cho ý tưởng</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463550" algn="just">
              <a:lnSpc>
                <a:spcPct val="100000"/>
              </a:lnSpc>
              <a:spcBef>
                <a:spcPts val="1200"/>
              </a:spcBef>
              <a:buNone/>
            </a:pPr>
            <a:r>
              <a:rPr lang="de-DE">
                <a:latin typeface="Arial" panose="020B0604020202020204" pitchFamily="34" charset="0"/>
                <a:cs typeface="Arial" panose="020B0604020202020204" pitchFamily="34" charset="0"/>
              </a:rPr>
              <a:t>Hiện nay tại Việt Nam việc chẩn đoán đái tháo đường type II thường được thực hiện tại các cơ sở y tế. Người bệnh khi đến khám và điều trị vì một vấn đề sức khỏe nào đó hầu như đều được cán bộ y tế chỉ định xét nghiệm đường huyết để phát hiện bệnh (thụ động). Một số nhóm khác đến các cơ sở y tế để yêu cầu xét nghiệm khi có các triệu chứng của bệnh như sụt cân, uống nhiều, tiểu nhiều... (chủ động). Trong cả hai trường hợp trên khi phát hiện ra bệnh thì đã ở giai đoạn có biến chứng do đó các biện pháp can thiệp đạt hiệu quả không cao.  </a:t>
            </a:r>
            <a:endParaRPr lang="de-DE" smtClean="0">
              <a:latin typeface="Arial" panose="020B0604020202020204" pitchFamily="34" charset="0"/>
              <a:cs typeface="Arial" panose="020B0604020202020204" pitchFamily="34" charset="0"/>
            </a:endParaRPr>
          </a:p>
          <a:p>
            <a:pPr marL="0" indent="463550" algn="just">
              <a:lnSpc>
                <a:spcPct val="100000"/>
              </a:lnSpc>
              <a:spcBef>
                <a:spcPts val="1200"/>
              </a:spcBef>
              <a:buNone/>
            </a:pPr>
            <a:r>
              <a:rPr lang="de-DE" smtClean="0">
                <a:solidFill>
                  <a:srgbClr val="FF0000"/>
                </a:solidFill>
                <a:latin typeface="Arial" panose="020B0604020202020204" pitchFamily="34" charset="0"/>
                <a:cs typeface="Arial" panose="020B0604020202020204" pitchFamily="34" charset="0"/>
              </a:rPr>
              <a:t>(Tình hình thực tế)</a:t>
            </a:r>
            <a:endParaRPr lang="en-US">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2080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6161"/>
            <a:ext cx="10515600" cy="5330802"/>
          </a:xfrm>
        </p:spPr>
        <p:txBody>
          <a:bodyPr/>
          <a:lstStyle/>
          <a:p>
            <a:pPr marL="0" indent="463550" algn="just">
              <a:lnSpc>
                <a:spcPct val="100000"/>
              </a:lnSpc>
              <a:spcBef>
                <a:spcPts val="1200"/>
              </a:spcBef>
              <a:buNone/>
            </a:pPr>
            <a:r>
              <a:rPr lang="de-DE">
                <a:latin typeface="Arial" panose="020B0604020202020204" pitchFamily="34" charset="0"/>
                <a:cs typeface="Arial" panose="020B0604020202020204" pitchFamily="34" charset="0"/>
              </a:rPr>
              <a:t>Theo thực trạng chung, hiện nay các cơ sở y tế trên địa bàn tỉnh Nam Định cũng đang sử dụng nghiệm pháp dung nạp đường huyết bằng đường uống (OGTT) để sàng lọc ĐTĐ type II. </a:t>
            </a:r>
            <a:r>
              <a:rPr lang="de-DE" i="1">
                <a:latin typeface="Arial" panose="020B0604020202020204" pitchFamily="34" charset="0"/>
                <a:cs typeface="Arial" panose="020B0604020202020204" pitchFamily="34" charset="0"/>
              </a:rPr>
              <a:t>Mặc dù nghiệm pháp này có độ nhạy và độ đặc hiệu cao tuy nhiên thời gian để thực hiện phương pháp rất dài (</a:t>
            </a:r>
            <a:r>
              <a:rPr lang="vi-VN" i="1">
                <a:latin typeface="Arial" panose="020B0604020202020204" pitchFamily="34" charset="0"/>
                <a:cs typeface="Arial" panose="020B0604020202020204" pitchFamily="34" charset="0"/>
              </a:rPr>
              <a:t>tối thiểu </a:t>
            </a:r>
            <a:r>
              <a:rPr lang="de-DE" i="1">
                <a:latin typeface="Arial" panose="020B0604020202020204" pitchFamily="34" charset="0"/>
                <a:cs typeface="Arial" panose="020B0604020202020204" pitchFamily="34" charset="0"/>
              </a:rPr>
              <a:t>2h/người), không thể áp dụng trên nhiều người cùng một lúc, phải sử dụng máy đo và các dụng cụ lấy máu, xét nghiệm phức tạp, kinh phí lớn khó áp dụng trên một quy mô lớn. Bên cạnh đó, phương pháp này không thể dự báo được nguy cơ tiến triển bệnh trong tương lai của cộng đồng</a:t>
            </a:r>
            <a:r>
              <a:rPr lang="de-DE" i="1" smtClean="0">
                <a:latin typeface="Arial" panose="020B0604020202020204" pitchFamily="34" charset="0"/>
                <a:cs typeface="Arial" panose="020B0604020202020204" pitchFamily="34" charset="0"/>
              </a:rPr>
              <a:t>.</a:t>
            </a:r>
          </a:p>
          <a:p>
            <a:pPr marL="0" indent="463550" algn="just">
              <a:lnSpc>
                <a:spcPct val="100000"/>
              </a:lnSpc>
              <a:spcBef>
                <a:spcPts val="1200"/>
              </a:spcBef>
              <a:buNone/>
            </a:pPr>
            <a:r>
              <a:rPr lang="de-DE" smtClean="0">
                <a:solidFill>
                  <a:srgbClr val="FF0000"/>
                </a:solidFill>
                <a:latin typeface="Arial" panose="020B0604020202020204" pitchFamily="34" charset="0"/>
                <a:cs typeface="Arial" panose="020B0604020202020204" pitchFamily="34" charset="0"/>
              </a:rPr>
              <a:t>(Tình hình thực tế)</a:t>
            </a:r>
            <a:endParaRPr lang="en-US"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5107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6161"/>
            <a:ext cx="10515600" cy="5330802"/>
          </a:xfrm>
        </p:spPr>
        <p:txBody>
          <a:bodyPr/>
          <a:lstStyle/>
          <a:p>
            <a:pPr marL="0" indent="463550" algn="just">
              <a:buNone/>
            </a:pPr>
            <a:r>
              <a:rPr lang="de-DE">
                <a:latin typeface="Arial" panose="020B0604020202020204" pitchFamily="34" charset="0"/>
                <a:cs typeface="Arial" panose="020B0604020202020204" pitchFamily="34" charset="0"/>
              </a:rPr>
              <a:t>Một phương pháp có thể cùng một lúc vừa sàng lọc vừa dự báo nguy cơ tiến triển bệnh đái tháo đường type II trong cộng đồng là thang đo </a:t>
            </a:r>
            <a:r>
              <a:rPr lang="de-DE">
                <a:latin typeface="Arial" panose="020B0604020202020204" pitchFamily="34" charset="0"/>
                <a:cs typeface="Arial" panose="020B0604020202020204" pitchFamily="34" charset="0"/>
                <a:hlinkClick r:id="rId2"/>
              </a:rPr>
              <a:t>Finnish diabetes risk score (</a:t>
            </a:r>
            <a:r>
              <a:rPr lang="de-DE">
                <a:latin typeface="Arial" panose="020B0604020202020204" pitchFamily="34" charset="0"/>
                <a:cs typeface="Arial" panose="020B0604020202020204" pitchFamily="34" charset="0"/>
              </a:rPr>
              <a:t>FINDRISC). Đây là một công cụ đơn giản, nhanh chóng, không tốn kém, không xâm lấn, độ tin cậy cao để xác định nguy cơ cao mắc ĐTĐ type II, không chỉ sử dụng được đối với cán bộ y tế mà ngay cả cộng đồng cũng có thể sử dụng được. </a:t>
            </a:r>
            <a:r>
              <a:rPr lang="de-DE" i="1">
                <a:latin typeface="Arial" panose="020B0604020202020204" pitchFamily="34" charset="0"/>
                <a:cs typeface="Arial" panose="020B0604020202020204" pitchFamily="34" charset="0"/>
              </a:rPr>
              <a:t>Tuy nhiên khi áp dụng thang đo này cho người Việt Nam thì cần phải điều chỉnh BMI và vòng bụng theo tiêu chuẩn của người châu </a:t>
            </a:r>
            <a:r>
              <a:rPr lang="de-DE" i="1" smtClean="0">
                <a:latin typeface="Arial" panose="020B0604020202020204" pitchFamily="34" charset="0"/>
                <a:cs typeface="Arial" panose="020B0604020202020204" pitchFamily="34" charset="0"/>
              </a:rPr>
              <a:t>Á</a:t>
            </a:r>
          </a:p>
          <a:p>
            <a:pPr marL="0" indent="463550" algn="just">
              <a:buNone/>
            </a:pPr>
            <a:r>
              <a:rPr lang="de-DE" smtClean="0">
                <a:solidFill>
                  <a:srgbClr val="FF0000"/>
                </a:solidFill>
                <a:latin typeface="Arial" panose="020B0604020202020204" pitchFamily="34" charset="0"/>
                <a:cs typeface="Arial" panose="020B0604020202020204" pitchFamily="34" charset="0"/>
              </a:rPr>
              <a:t>(Giải pháp đã biết)</a:t>
            </a:r>
            <a:endParaRPr lang="en-US"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697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6161"/>
            <a:ext cx="10515600" cy="5330802"/>
          </a:xfrm>
        </p:spPr>
        <p:txBody>
          <a:bodyPr/>
          <a:lstStyle/>
          <a:p>
            <a:pPr marL="0" indent="463550" algn="just">
              <a:buNone/>
            </a:pPr>
            <a:r>
              <a:rPr lang="de-DE">
                <a:latin typeface="Arial" panose="020B0604020202020204" pitchFamily="34" charset="0"/>
                <a:cs typeface="Arial" panose="020B0604020202020204" pitchFamily="34" charset="0"/>
              </a:rPr>
              <a:t>Tại Việt Nam cho đến nay đã có 2 tác giả ứng dụng thang đo FINDRISC để dự báo nguy cơ tiến triển bệnh ĐTĐ type II trong 10 năm tại cộng đồng là tác giả Cao Mỹ Phượng (Tỉnh Trà Vinh) và tác giả Nguyễn Văn Vy Hậu (Trường Đại học Y Dược Huế). </a:t>
            </a:r>
            <a:r>
              <a:rPr lang="de-DE" i="1">
                <a:latin typeface="Arial" panose="020B0604020202020204" pitchFamily="34" charset="0"/>
                <a:cs typeface="Arial" panose="020B0604020202020204" pitchFamily="34" charset="0"/>
              </a:rPr>
              <a:t>Tuy nhiên việc tính toán cỡ mẫu và chọn đối tượng tham gia của 2 tác giả trên không đảm bảo tính đại diện dẫn dến khả năng ngoại suy ra quần thể lớn không chính xác. Tức là có thể dự báo nguy cơ tiến triển bệnh cao hơn hoặc thấp hơn so với thực tế. Cả hai trường hợp này đều dẫn đến việc xây dựng chiến lược dự phòng bệnh không hiệu quả hoặc tốn kém về nguồn lực</a:t>
            </a:r>
            <a:r>
              <a:rPr lang="de-DE" i="1" smtClean="0">
                <a:latin typeface="Arial" panose="020B0604020202020204" pitchFamily="34" charset="0"/>
                <a:cs typeface="Arial" panose="020B0604020202020204" pitchFamily="34" charset="0"/>
              </a:rPr>
              <a:t>.</a:t>
            </a:r>
          </a:p>
          <a:p>
            <a:pPr marL="0" indent="463550" algn="just">
              <a:buNone/>
            </a:pPr>
            <a:r>
              <a:rPr lang="de-DE" smtClean="0">
                <a:solidFill>
                  <a:srgbClr val="FF0000"/>
                </a:solidFill>
                <a:latin typeface="Arial" panose="020B0604020202020204" pitchFamily="34" charset="0"/>
                <a:cs typeface="Arial" panose="020B0604020202020204" pitchFamily="34" charset="0"/>
              </a:rPr>
              <a:t>(Giải pháp đã biết)</a:t>
            </a:r>
            <a:endParaRPr lang="en-US"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6152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3543</Words>
  <Application>Microsoft Office PowerPoint</Application>
  <PresentationFormat>Widescreen</PresentationFormat>
  <Paragraphs>220</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Times New Roman</vt:lpstr>
      <vt:lpstr>Office Theme</vt:lpstr>
      <vt:lpstr>TẬP HUẤN VIẾT BÁO CÁO  Ý TƯỞNG SÁNG TẠO</vt:lpstr>
      <vt:lpstr>Một số kinh nghiệm về nghiên cứu của báo cáo viên</vt:lpstr>
      <vt:lpstr>Cấu trúc của một báo cáo ý tưởng sáng tạo vòng Chinh phục</vt:lpstr>
      <vt:lpstr>1. Đặt vấn đề</vt:lpstr>
      <vt:lpstr>Ý tưởng sáng tạo</vt:lpstr>
      <vt:lpstr>Ví dụ về phần đặt vấn đề cho ý tưởng</vt:lpstr>
      <vt:lpstr>PowerPoint Presentation</vt:lpstr>
      <vt:lpstr>PowerPoint Presentation</vt:lpstr>
      <vt:lpstr>PowerPoint Presentation</vt:lpstr>
      <vt:lpstr>PowerPoint Presentation</vt:lpstr>
      <vt:lpstr>PowerPoint Presentation</vt:lpstr>
      <vt:lpstr>PowerPoint Presentation</vt:lpstr>
      <vt:lpstr>2. Mục tiêu của ý tưởng</vt:lpstr>
      <vt:lpstr>PowerPoint Presentation</vt:lpstr>
      <vt:lpstr>Ví dụ về mục tiêu của ý tưởng</vt:lpstr>
      <vt:lpstr>3. Phương pháp, nội dung thực hiện</vt:lpstr>
      <vt:lpstr>Ví dụ về phần Phương pháp thực hiện</vt:lpstr>
      <vt:lpstr>PowerPoint Presentation</vt:lpstr>
      <vt:lpstr>Quy trình các bước thực hiện sáng kiến (lộ trình thực hiện)</vt:lpstr>
      <vt:lpstr>PowerPoint Presentation</vt:lpstr>
      <vt:lpstr>PowerPoint Presentation</vt:lpstr>
      <vt:lpstr>4. Ý nghĩa đề xuất</vt:lpstr>
      <vt:lpstr>Ví dụ về ý nghĩa của ý tưởng</vt:lpstr>
      <vt:lpstr>Ví dụ về ý nghĩa của ý tưởng</vt:lpstr>
      <vt:lpstr>PowerPoint Presentation</vt:lpstr>
      <vt:lpstr>PowerPoint Presentation</vt:lpstr>
      <vt:lpstr>PowerPoint Presentation</vt:lpstr>
      <vt:lpstr>5. Kết luận và kiến nghị</vt:lpstr>
      <vt:lpstr>Ví dụ về Kết luận và kiến nghị</vt:lpstr>
      <vt:lpstr>6. Tài liệu tham khảo và phụ lục</vt:lpstr>
      <vt:lpstr>Tài liệu tham khảo</vt:lpstr>
      <vt:lpstr>PowerPoint Presentation</vt:lpstr>
      <vt:lpstr>PowerPoint Presentation</vt:lpstr>
      <vt:lpstr>Cấu trúc của một báo cáo ý tưởng sáng tạo vòng Chinh phục</vt:lpstr>
      <vt:lpstr>1. Đặt vấn đề</vt:lpstr>
      <vt:lpstr>2. Mục tiêu của ý tưởng</vt:lpstr>
      <vt:lpstr>3. Phương pháp thực hiện</vt:lpstr>
      <vt:lpstr>4. Ý nghĩa đề xuất</vt:lpstr>
      <vt:lpstr>5. Kết luận và kiến nghị</vt:lpstr>
      <vt:lpstr>6. Tài liệu tham khảo và phụ lục</vt:lpstr>
      <vt:lpstr>CHÚC THÀNH CÔNG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HUẤN VIẾT BÁO CÁO  Ý TƯỞNG SÁNG TẠO</dc:title>
  <dc:creator>Admin</dc:creator>
  <cp:lastModifiedBy>MyPC</cp:lastModifiedBy>
  <cp:revision>93</cp:revision>
  <dcterms:created xsi:type="dcterms:W3CDTF">2017-09-29T08:02:15Z</dcterms:created>
  <dcterms:modified xsi:type="dcterms:W3CDTF">2019-02-28T03:06:25Z</dcterms:modified>
</cp:coreProperties>
</file>