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4" r:id="rId5"/>
    <p:sldId id="268" r:id="rId6"/>
    <p:sldId id="260" r:id="rId7"/>
    <p:sldId id="269" r:id="rId8"/>
    <p:sldId id="270" r:id="rId9"/>
    <p:sldId id="271" r:id="rId10"/>
    <p:sldId id="272" r:id="rId11"/>
    <p:sldId id="273" r:id="rId12"/>
    <p:sldId id="274" r:id="rId13"/>
    <p:sldId id="275" r:id="rId14"/>
    <p:sldId id="259"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8F49A-834D-4560-B080-5A30C18F15DE}"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92163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F49A-834D-4560-B080-5A30C18F15DE}"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214003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F49A-834D-4560-B080-5A30C18F15DE}"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17107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F49A-834D-4560-B080-5A30C18F15DE}"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314066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88F49A-834D-4560-B080-5A30C18F15DE}"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258976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8F49A-834D-4560-B080-5A30C18F15DE}"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35861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8F49A-834D-4560-B080-5A30C18F15DE}"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45433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8F49A-834D-4560-B080-5A30C18F15DE}"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634883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8F49A-834D-4560-B080-5A30C18F15DE}"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45824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88F49A-834D-4560-B080-5A30C18F15DE}"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333529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88F49A-834D-4560-B080-5A30C18F15DE}"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928492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8F49A-834D-4560-B080-5A30C18F15DE}"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76571-0EC3-46E8-8DBA-1C6670E8FB34}" type="slidenum">
              <a:rPr lang="en-US" smtClean="0"/>
              <a:t>‹#›</a:t>
            </a:fld>
            <a:endParaRPr lang="en-US"/>
          </a:p>
        </p:txBody>
      </p:sp>
    </p:spTree>
    <p:extLst>
      <p:ext uri="{BB962C8B-B14F-4D97-AF65-F5344CB8AC3E}">
        <p14:creationId xmlns:p14="http://schemas.microsoft.com/office/powerpoint/2010/main" val="2447297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56345"/>
            <a:ext cx="9144000" cy="1692324"/>
          </a:xfrm>
        </p:spPr>
        <p:txBody>
          <a:bodyPr>
            <a:normAutofit/>
          </a:bodyPr>
          <a:lstStyle/>
          <a:p>
            <a:r>
              <a:rPr lang="en-US" sz="4000" b="1" smtClean="0">
                <a:solidFill>
                  <a:srgbClr val="0000FF"/>
                </a:solidFill>
                <a:latin typeface="Calibri" panose="020F0502020204030204" pitchFamily="34" charset="0"/>
                <a:cs typeface="Calibri" panose="020F0502020204030204" pitchFamily="34" charset="0"/>
              </a:rPr>
              <a:t>Giới thiệu một số điểm cần lưu ý </a:t>
            </a:r>
            <a:br>
              <a:rPr lang="en-US" sz="4000" b="1" smtClean="0">
                <a:solidFill>
                  <a:srgbClr val="0000FF"/>
                </a:solidFill>
                <a:latin typeface="Calibri" panose="020F0502020204030204" pitchFamily="34" charset="0"/>
                <a:cs typeface="Calibri" panose="020F0502020204030204" pitchFamily="34" charset="0"/>
              </a:rPr>
            </a:br>
            <a:r>
              <a:rPr lang="en-US" sz="4000" b="1" smtClean="0">
                <a:solidFill>
                  <a:srgbClr val="0000FF"/>
                </a:solidFill>
                <a:latin typeface="Calibri" panose="020F0502020204030204" pitchFamily="34" charset="0"/>
                <a:cs typeface="Calibri" panose="020F0502020204030204" pitchFamily="34" charset="0"/>
              </a:rPr>
              <a:t>khi chuẩn bị bài báo cáo Ý tưởng sáng tạo</a:t>
            </a:r>
            <a:endParaRPr lang="en-US" sz="4000" b="1">
              <a:solidFill>
                <a:srgbClr val="0000FF"/>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524000" y="4981432"/>
            <a:ext cx="9144000" cy="713095"/>
          </a:xfrm>
        </p:spPr>
        <p:txBody>
          <a:bodyPr/>
          <a:lstStyle/>
          <a:p>
            <a:r>
              <a:rPr lang="en-US" b="1" i="1" smtClean="0"/>
              <a:t>Nam Định, ngày 09 tháng 11 năm 2017</a:t>
            </a:r>
            <a:endParaRPr lang="en-US" b="1" i="1"/>
          </a:p>
        </p:txBody>
      </p:sp>
      <p:sp>
        <p:nvSpPr>
          <p:cNvPr id="4" name="Subtitle 2"/>
          <p:cNvSpPr txBox="1">
            <a:spLocks/>
          </p:cNvSpPr>
          <p:nvPr/>
        </p:nvSpPr>
        <p:spPr>
          <a:xfrm>
            <a:off x="882555" y="610737"/>
            <a:ext cx="9144000" cy="11225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600"/>
              </a:spcBef>
            </a:pPr>
            <a:r>
              <a:rPr lang="en-US" smtClean="0">
                <a:latin typeface="Calibri" panose="020F0502020204030204" pitchFamily="34" charset="0"/>
                <a:cs typeface="Calibri" panose="020F0502020204030204" pitchFamily="34" charset="0"/>
              </a:rPr>
              <a:t>Trường Đại học Điều dưỡng Nam Định</a:t>
            </a:r>
          </a:p>
          <a:p>
            <a:pPr algn="l">
              <a:lnSpc>
                <a:spcPct val="100000"/>
              </a:lnSpc>
              <a:spcBef>
                <a:spcPts val="600"/>
              </a:spcBef>
            </a:pPr>
            <a:r>
              <a:rPr lang="en-US" b="1" smtClean="0">
                <a:latin typeface="Calibri" panose="020F0502020204030204" pitchFamily="34" charset="0"/>
                <a:cs typeface="Calibri" panose="020F0502020204030204" pitchFamily="34" charset="0"/>
              </a:rPr>
              <a:t>Hội thi Ý tưởng sáng tạo sinh viên lần thứ nhất</a:t>
            </a:r>
            <a:endParaRPr lang="en-US" b="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1859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smtClean="0">
                <a:latin typeface="Calibri" panose="020F0502020204030204" pitchFamily="34" charset="0"/>
                <a:cs typeface="Calibri" panose="020F0502020204030204" pitchFamily="34" charset="0"/>
              </a:rPr>
              <a:t>3.</a:t>
            </a:r>
            <a:r>
              <a:rPr lang="en-US" sz="3400" b="1" smtClean="0">
                <a:latin typeface="Calibri" panose="020F0502020204030204" pitchFamily="34" charset="0"/>
                <a:cs typeface="Calibri" panose="020F0502020204030204" pitchFamily="34" charset="0"/>
              </a:rPr>
              <a:t>5. </a:t>
            </a:r>
            <a:r>
              <a:rPr lang="en-US" sz="3400" b="1">
                <a:latin typeface="Calibri" panose="020F0502020204030204" pitchFamily="34" charset="0"/>
                <a:cs typeface="Calibri" panose="020F0502020204030204" pitchFamily="34" charset="0"/>
              </a:rPr>
              <a:t>Viết slide theo công thức </a:t>
            </a:r>
            <a:r>
              <a:rPr lang="en-US" sz="3400" b="1" i="1">
                <a:latin typeface="Calibri" panose="020F0502020204030204" pitchFamily="34" charset="0"/>
                <a:cs typeface="Calibri" panose="020F0502020204030204" pitchFamily="34" charset="0"/>
              </a:rPr>
              <a:t>telegraphic</a:t>
            </a:r>
            <a:endParaRPr lang="en-US" sz="34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algn="just">
              <a:lnSpc>
                <a:spcPct val="110000"/>
              </a:lnSpc>
            </a:pPr>
            <a:r>
              <a:rPr lang="vi-VN">
                <a:latin typeface="Calibri" panose="020F0502020204030204" pitchFamily="34" charset="0"/>
                <a:cs typeface="Calibri" panose="020F0502020204030204" pitchFamily="34" charset="0"/>
              </a:rPr>
              <a:t>Giữa đọc và nghe, cái nào làm cho khán giả dễ theo dõi hơn? Câu trả lời là đọc,  bởi vì đọc đòi hỏi ít nỗ lực hơn là nghe.  Nếu diễn giả soạn slide với quá nhiều chữ, thì khán giả sẽ đọc chứ không nghe.</a:t>
            </a:r>
            <a:r>
              <a:rPr lang="vi-VN">
                <a:latin typeface="Calibri" panose="020F0502020204030204" pitchFamily="34" charset="0"/>
                <a:cs typeface="Calibri" panose="020F0502020204030204" pitchFamily="34" charset="0"/>
              </a:rPr>
              <a:t> </a:t>
            </a:r>
            <a:r>
              <a:rPr lang="vi-VN" smtClean="0">
                <a:latin typeface="Calibri" panose="020F0502020204030204" pitchFamily="34" charset="0"/>
                <a:cs typeface="Calibri" panose="020F0502020204030204" pitchFamily="34" charset="0"/>
              </a:rPr>
              <a:t>Nhưng </a:t>
            </a:r>
            <a:r>
              <a:rPr lang="vi-VN">
                <a:latin typeface="Calibri" panose="020F0502020204030204" pitchFamily="34" charset="0"/>
                <a:cs typeface="Calibri" panose="020F0502020204030204" pitchFamily="34" charset="0"/>
              </a:rPr>
              <a:t>diễn giả cần khán giả phải nghe hơn </a:t>
            </a:r>
            <a:r>
              <a:rPr lang="vi-VN">
                <a:latin typeface="Calibri" panose="020F0502020204030204" pitchFamily="34" charset="0"/>
                <a:cs typeface="Calibri" panose="020F0502020204030204" pitchFamily="34" charset="0"/>
              </a:rPr>
              <a:t>là </a:t>
            </a:r>
            <a:r>
              <a:rPr lang="vi-VN" smtClean="0">
                <a:latin typeface="Calibri" panose="020F0502020204030204" pitchFamily="34" charset="0"/>
                <a:cs typeface="Calibri" panose="020F0502020204030204" pitchFamily="34" charset="0"/>
              </a:rPr>
              <a:t>đọc.</a:t>
            </a:r>
            <a:r>
              <a:rPr lang="vi-VN">
                <a:latin typeface="Calibri" panose="020F0502020204030204" pitchFamily="34" charset="0"/>
                <a:cs typeface="Calibri" panose="020F0502020204030204" pitchFamily="34" charset="0"/>
              </a:rPr>
              <a:t> </a:t>
            </a:r>
            <a:r>
              <a:rPr lang="vi-VN">
                <a:latin typeface="Calibri" panose="020F0502020204030204" pitchFamily="34" charset="0"/>
                <a:cs typeface="Calibri" panose="020F0502020204030204" pitchFamily="34" charset="0"/>
              </a:rPr>
              <a:t> </a:t>
            </a:r>
            <a:endParaRPr lang="en-US" smtClean="0">
              <a:latin typeface="Calibri" panose="020F0502020204030204" pitchFamily="34" charset="0"/>
              <a:cs typeface="Calibri" panose="020F0502020204030204" pitchFamily="34" charset="0"/>
            </a:endParaRPr>
          </a:p>
          <a:p>
            <a:pPr algn="just">
              <a:lnSpc>
                <a:spcPct val="110000"/>
              </a:lnSpc>
            </a:pPr>
            <a:r>
              <a:rPr lang="vi-VN" smtClean="0">
                <a:latin typeface="Calibri" panose="020F0502020204030204" pitchFamily="34" charset="0"/>
                <a:cs typeface="Calibri" panose="020F0502020204030204" pitchFamily="34" charset="0"/>
              </a:rPr>
              <a:t>Cách </a:t>
            </a:r>
            <a:r>
              <a:rPr lang="vi-VN">
                <a:latin typeface="Calibri" panose="020F0502020204030204" pitchFamily="34" charset="0"/>
                <a:cs typeface="Calibri" panose="020F0502020204030204" pitchFamily="34" charset="0"/>
              </a:rPr>
              <a:t>viết slide tốt nhất là cách viết telegraphic.</a:t>
            </a:r>
            <a:r>
              <a:rPr lang="vi-VN">
                <a:latin typeface="Calibri" panose="020F0502020204030204" pitchFamily="34" charset="0"/>
                <a:cs typeface="Calibri" panose="020F0502020204030204" pitchFamily="34" charset="0"/>
              </a:rPr>
              <a:t> </a:t>
            </a:r>
            <a:r>
              <a:rPr lang="en-US" smtClean="0">
                <a:latin typeface="Calibri" panose="020F0502020204030204" pitchFamily="34" charset="0"/>
                <a:cs typeface="Calibri" panose="020F0502020204030204" pitchFamily="34" charset="0"/>
              </a:rPr>
              <a:t>(viết tóm lược, tóm tắt ý tưởng)</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5821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smtClean="0">
                <a:latin typeface="Calibri" panose="020F0502020204030204" pitchFamily="34" charset="0"/>
                <a:cs typeface="Calibri" panose="020F0502020204030204" pitchFamily="34" charset="0"/>
              </a:rPr>
              <a:t>3.</a:t>
            </a:r>
            <a:r>
              <a:rPr lang="en-US" sz="3400" b="1" smtClean="0">
                <a:latin typeface="Calibri" panose="020F0502020204030204" pitchFamily="34" charset="0"/>
                <a:cs typeface="Calibri" panose="020F0502020204030204" pitchFamily="34" charset="0"/>
              </a:rPr>
              <a:t>6. Dùng biểu đồ và hình ảnh</a:t>
            </a:r>
            <a:endParaRPr lang="en-US" sz="34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0" indent="463550" algn="just">
              <a:lnSpc>
                <a:spcPct val="110000"/>
              </a:lnSpc>
              <a:buNone/>
            </a:pPr>
            <a:r>
              <a:rPr lang="vi-VN"/>
              <a:t>Người xưa có câu “một hình có giá trị bằng hàng vạn chữ” để nói lên tầm quan trọng của biểu đồ.</a:t>
            </a:r>
            <a:r>
              <a:rPr lang="vi-VN"/>
              <a:t> </a:t>
            </a:r>
            <a:r>
              <a:rPr lang="vi-VN" smtClean="0"/>
              <a:t>Thật </a:t>
            </a:r>
            <a:r>
              <a:rPr lang="vi-VN"/>
              <a:t>vậy, chúng ta thường nhớ biểu đồ hơn là nhớ những bảng số liệu chi chít.  Chúng ta cũng dễ cảm nhận và có ấn tượng với biểu đồ hơn là con số.  Biểu đồ có giá trị rất lâu, và người ta thường trích dẫn biểu đồ trong các hội nghị khoa </a:t>
            </a:r>
            <a:r>
              <a:rPr lang="vi-VN"/>
              <a:t>học</a:t>
            </a:r>
            <a:r>
              <a:rPr lang="vi-VN" smtClean="0"/>
              <a:t>. </a:t>
            </a:r>
            <a:r>
              <a:rPr lang="vi-VN"/>
              <a:t>Do đó, cần phải đầu tư thời gian để suy nghĩ về cách trình bày biểu đồ một cách có ý nghĩa.</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2979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smtClean="0">
                <a:latin typeface="Calibri" panose="020F0502020204030204" pitchFamily="34" charset="0"/>
                <a:cs typeface="Calibri" panose="020F0502020204030204" pitchFamily="34" charset="0"/>
              </a:rPr>
              <a:t>3.</a:t>
            </a:r>
            <a:r>
              <a:rPr lang="en-US" sz="3400" b="1" smtClean="0">
                <a:latin typeface="Calibri" panose="020F0502020204030204" pitchFamily="34" charset="0"/>
                <a:cs typeface="Calibri" panose="020F0502020204030204" pitchFamily="34" charset="0"/>
              </a:rPr>
              <a:t>7. Font và cỡ chữ</a:t>
            </a:r>
            <a:endParaRPr lang="en-US" sz="34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395288" indent="-395288" algn="just">
              <a:lnSpc>
                <a:spcPct val="110000"/>
              </a:lnSpc>
            </a:pPr>
            <a:r>
              <a:rPr lang="en-US" smtClean="0"/>
              <a:t>Dùng </a:t>
            </a:r>
            <a:r>
              <a:rPr lang="en-US"/>
              <a:t>nhóm chữ không có chân (</a:t>
            </a:r>
            <a:r>
              <a:rPr lang="en-US"/>
              <a:t>sans </a:t>
            </a:r>
            <a:r>
              <a:rPr lang="en-US" smtClean="0"/>
              <a:t>serif): Arial, Calibri, …</a:t>
            </a:r>
          </a:p>
          <a:p>
            <a:pPr marL="395288" indent="-395288" algn="just">
              <a:lnSpc>
                <a:spcPct val="110000"/>
              </a:lnSpc>
            </a:pPr>
            <a:r>
              <a:rPr lang="en-US" smtClean="0">
                <a:latin typeface="Calibri" panose="020F0502020204030204" pitchFamily="34" charset="0"/>
                <a:cs typeface="Calibri" panose="020F0502020204030204" pitchFamily="34" charset="0"/>
              </a:rPr>
              <a:t>Phần tiêu đề font chữ nên &gt; 36</a:t>
            </a:r>
          </a:p>
          <a:p>
            <a:pPr marL="395288" indent="-395288" algn="just">
              <a:lnSpc>
                <a:spcPct val="110000"/>
              </a:lnSpc>
            </a:pPr>
            <a:r>
              <a:rPr lang="en-US" smtClean="0">
                <a:latin typeface="Calibri" panose="020F0502020204030204" pitchFamily="34" charset="0"/>
                <a:cs typeface="Calibri" panose="020F0502020204030204" pitchFamily="34" charset="0"/>
              </a:rPr>
              <a:t>Phần nội dung </a:t>
            </a:r>
            <a:r>
              <a:rPr lang="en-US" smtClean="0">
                <a:latin typeface="Calibri" panose="020F0502020204030204" pitchFamily="34" charset="0"/>
                <a:cs typeface="Calibri" panose="020F0502020204030204" pitchFamily="34" charset="0"/>
              </a:rPr>
              <a:t>font chữ nên &gt; 18</a:t>
            </a:r>
          </a:p>
          <a:p>
            <a:pPr marL="395288" indent="-395288" algn="just">
              <a:lnSpc>
                <a:spcPct val="110000"/>
              </a:lnSpc>
            </a:pPr>
            <a:r>
              <a:rPr lang="en-US" smtClean="0">
                <a:latin typeface="Calibri" panose="020F0502020204030204" pitchFamily="34" charset="0"/>
                <a:cs typeface="Calibri" panose="020F0502020204030204" pitchFamily="34" charset="0"/>
              </a:rPr>
              <a:t>Hạn chế dùng chữ VIẾT HOA</a:t>
            </a:r>
            <a:endParaRPr lang="en-US" smtClean="0">
              <a:latin typeface="Calibri" panose="020F0502020204030204" pitchFamily="34" charset="0"/>
              <a:cs typeface="Calibri" panose="020F0502020204030204" pitchFamily="34" charset="0"/>
            </a:endParaRPr>
          </a:p>
          <a:p>
            <a:pPr marL="0" indent="463550" algn="just">
              <a:lnSpc>
                <a:spcPct val="110000"/>
              </a:lnSpc>
              <a:buNone/>
            </a:pP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3672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smtClean="0">
                <a:latin typeface="Arial" panose="020B0604020202020204" pitchFamily="34" charset="0"/>
                <a:cs typeface="Arial" panose="020B0604020202020204" pitchFamily="34" charset="0"/>
              </a:rPr>
              <a:t>3.8. Chọn màu</a:t>
            </a:r>
            <a:endParaRPr lang="en-US" sz="3400" b="1">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463550" indent="-463550" algn="just">
              <a:lnSpc>
                <a:spcPct val="110000"/>
              </a:lnSpc>
              <a:buFont typeface="Wingdings" panose="05000000000000000000" pitchFamily="2" charset="2"/>
              <a:buChar char="Ø"/>
            </a:pPr>
            <a:r>
              <a:rPr lang="en-US" smtClean="0"/>
              <a:t>Chọn màu nên tương phản với màu chữ</a:t>
            </a:r>
          </a:p>
          <a:p>
            <a:pPr marL="463550" indent="-463550" algn="just">
              <a:lnSpc>
                <a:spcPct val="110000"/>
              </a:lnSpc>
              <a:buFont typeface="Wingdings" panose="05000000000000000000" pitchFamily="2" charset="2"/>
              <a:buChar char="Ø"/>
            </a:pPr>
            <a:r>
              <a:rPr lang="en-US" smtClean="0">
                <a:latin typeface="Calibri" panose="020F0502020204030204" pitchFamily="34" charset="0"/>
                <a:cs typeface="Calibri" panose="020F0502020204030204" pitchFamily="34" charset="0"/>
              </a:rPr>
              <a:t>Không nên dùng màu </a:t>
            </a:r>
            <a:r>
              <a:rPr lang="en-US"/>
              <a:t>“</a:t>
            </a:r>
            <a:r>
              <a:rPr lang="en-US"/>
              <a:t>high-energy</a:t>
            </a:r>
            <a:r>
              <a:rPr lang="en-US" smtClean="0"/>
              <a:t>” như đỏ hay vàng cam</a:t>
            </a:r>
            <a:endParaRPr lang="en-US" smtClean="0">
              <a:latin typeface="Calibri" panose="020F0502020204030204" pitchFamily="34" charset="0"/>
              <a:cs typeface="Calibri" panose="020F0502020204030204" pitchFamily="34" charset="0"/>
            </a:endParaRPr>
          </a:p>
          <a:p>
            <a:pPr marL="0" indent="463550" algn="just">
              <a:lnSpc>
                <a:spcPct val="110000"/>
              </a:lnSpc>
              <a:buNone/>
            </a:pP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7448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500062"/>
            <a:ext cx="9525000" cy="1325563"/>
          </a:xfrm>
        </p:spPr>
        <p:txBody>
          <a:bodyPr>
            <a:normAutofit/>
          </a:bodyPr>
          <a:lstStyle/>
          <a:p>
            <a:r>
              <a:rPr lang="en-US" b="1" smtClean="0">
                <a:latin typeface="Calibri" panose="020F0502020204030204" pitchFamily="34" charset="0"/>
                <a:cs typeface="Calibri" panose="020F0502020204030204" pitchFamily="34" charset="0"/>
              </a:rPr>
              <a:t>4. Chuẩn bị thuyết trình</a:t>
            </a:r>
            <a:endParaRPr lang="en-US">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828800" y="1825625"/>
            <a:ext cx="9524999" cy="4351338"/>
          </a:xfrm>
        </p:spPr>
        <p:txBody>
          <a:bodyPr/>
          <a:lstStyle/>
          <a:p>
            <a:pPr marL="463550" indent="-463550" algn="just"/>
            <a:r>
              <a:rPr lang="en-US" smtClean="0">
                <a:latin typeface="Calibri" panose="020F0502020204030204" pitchFamily="34" charset="0"/>
                <a:cs typeface="Calibri" panose="020F0502020204030204" pitchFamily="34" charset="0"/>
              </a:rPr>
              <a:t>Nắm vững ý tưởng sáng tạo của nhóm</a:t>
            </a:r>
          </a:p>
          <a:p>
            <a:pPr marL="463550" indent="-463550" algn="just"/>
            <a:r>
              <a:rPr lang="en-US" smtClean="0">
                <a:latin typeface="Calibri" panose="020F0502020204030204" pitchFamily="34" charset="0"/>
                <a:cs typeface="Calibri" panose="020F0502020204030204" pitchFamily="34" charset="0"/>
              </a:rPr>
              <a:t>Xác </a:t>
            </a:r>
            <a:r>
              <a:rPr lang="en-US">
                <a:latin typeface="Calibri" panose="020F0502020204030204" pitchFamily="34" charset="0"/>
                <a:cs typeface="Calibri" panose="020F0502020204030204" pitchFamily="34" charset="0"/>
              </a:rPr>
              <a:t>định mục tiêu </a:t>
            </a:r>
            <a:r>
              <a:rPr lang="en-US">
                <a:latin typeface="Calibri" panose="020F0502020204030204" pitchFamily="34" charset="0"/>
                <a:cs typeface="Calibri" panose="020F0502020204030204" pitchFamily="34" charset="0"/>
              </a:rPr>
              <a:t>thuyết </a:t>
            </a:r>
            <a:r>
              <a:rPr lang="en-US" smtClean="0">
                <a:latin typeface="Calibri" panose="020F0502020204030204" pitchFamily="34" charset="0"/>
                <a:cs typeface="Calibri" panose="020F0502020204030204" pitchFamily="34" charset="0"/>
              </a:rPr>
              <a:t>trình</a:t>
            </a:r>
          </a:p>
          <a:p>
            <a:pPr marL="463550" indent="-463550" algn="just"/>
            <a:r>
              <a:rPr lang="en-US" smtClean="0">
                <a:latin typeface="Calibri" panose="020F0502020204030204" pitchFamily="34" charset="0"/>
                <a:cs typeface="Calibri" panose="020F0502020204030204" pitchFamily="34" charset="0"/>
              </a:rPr>
              <a:t>Tập luyện trước khi thuyết trình</a:t>
            </a:r>
          </a:p>
          <a:p>
            <a:pPr marL="463550" indent="-463550" algn="just"/>
            <a:r>
              <a:rPr lang="vi-VN" smtClean="0">
                <a:latin typeface="Calibri" panose="020F0502020204030204" pitchFamily="34" charset="0"/>
                <a:cs typeface="Calibri" panose="020F0502020204030204" pitchFamily="34" charset="0"/>
              </a:rPr>
              <a:t>Luôn biết cách sử dung ngôn ngữ cử chỉ̉</a:t>
            </a:r>
            <a:endParaRPr lang="en-US" smtClean="0">
              <a:latin typeface="Calibri" panose="020F0502020204030204" pitchFamily="34" charset="0"/>
              <a:cs typeface="Calibri" panose="020F0502020204030204" pitchFamily="34" charset="0"/>
            </a:endParaRPr>
          </a:p>
          <a:p>
            <a:pPr marL="463550" indent="-463550" algn="just"/>
            <a:r>
              <a:rPr lang="en-US" smtClean="0">
                <a:latin typeface="Calibri" panose="020F0502020204030204" pitchFamily="34" charset="0"/>
                <a:cs typeface="Calibri" panose="020F0502020204030204" pitchFamily="34" charset="0"/>
              </a:rPr>
              <a:t>Luôn luôn tự tin vào chính mình</a:t>
            </a:r>
          </a:p>
          <a:p>
            <a:pPr marL="463550" indent="-463550" algn="just"/>
            <a:r>
              <a:rPr lang="en-US" smtClean="0">
                <a:latin typeface="Calibri" panose="020F0502020204030204" pitchFamily="34" charset="0"/>
                <a:cs typeface="Calibri" panose="020F0502020204030204" pitchFamily="34" charset="0"/>
              </a:rPr>
              <a:t>Sử dụng PowerPoint thành thạo</a:t>
            </a:r>
          </a:p>
        </p:txBody>
      </p:sp>
    </p:spTree>
    <p:extLst>
      <p:ext uri="{BB962C8B-B14F-4D97-AF65-F5344CB8AC3E}">
        <p14:creationId xmlns:p14="http://schemas.microsoft.com/office/powerpoint/2010/main" val="87649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500062"/>
            <a:ext cx="9525000" cy="1325563"/>
          </a:xfrm>
        </p:spPr>
        <p:txBody>
          <a:bodyPr>
            <a:normAutofit/>
          </a:bodyPr>
          <a:lstStyle/>
          <a:p>
            <a:r>
              <a:rPr lang="en-US" b="1" smtClean="0">
                <a:latin typeface="Calibri" panose="020F0502020204030204" pitchFamily="34" charset="0"/>
                <a:cs typeface="Calibri" panose="020F0502020204030204" pitchFamily="34" charset="0"/>
              </a:rPr>
              <a:t>5. Thuyết trình</a:t>
            </a:r>
            <a:endParaRPr lang="en-US">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828800" y="1825625"/>
            <a:ext cx="9524999" cy="4351338"/>
          </a:xfrm>
        </p:spPr>
        <p:txBody>
          <a:bodyPr/>
          <a:lstStyle/>
          <a:p>
            <a:pPr marL="463550" indent="-463550" algn="just"/>
            <a:r>
              <a:rPr lang="en-US" smtClean="0">
                <a:latin typeface="Calibri" panose="020F0502020204030204" pitchFamily="34" charset="0"/>
                <a:cs typeface="Calibri" panose="020F0502020204030204" pitchFamily="34" charset="0"/>
              </a:rPr>
              <a:t>Đến sớm để kiểm tra máy tính, máy chiếu, bản báo cáo</a:t>
            </a:r>
          </a:p>
          <a:p>
            <a:pPr marL="463550" indent="-463550" algn="just"/>
            <a:r>
              <a:rPr lang="en-US" smtClean="0">
                <a:latin typeface="Calibri" panose="020F0502020204030204" pitchFamily="34" charset="0"/>
                <a:cs typeface="Calibri" panose="020F0502020204030204" pitchFamily="34" charset="0"/>
              </a:rPr>
              <a:t>S</a:t>
            </a:r>
            <a:r>
              <a:rPr lang="vi-VN" smtClean="0">
                <a:latin typeface="Calibri" panose="020F0502020204030204" pitchFamily="34" charset="0"/>
                <a:cs typeface="Calibri" panose="020F0502020204030204" pitchFamily="34" charset="0"/>
              </a:rPr>
              <a:t>ử dung ngôn ngữ </a:t>
            </a:r>
            <a:r>
              <a:rPr lang="en-US" smtClean="0">
                <a:latin typeface="Calibri" panose="020F0502020204030204" pitchFamily="34" charset="0"/>
                <a:cs typeface="Calibri" panose="020F0502020204030204" pitchFamily="34" charset="0"/>
              </a:rPr>
              <a:t>cơ thể khi thuyết trình</a:t>
            </a:r>
          </a:p>
          <a:p>
            <a:pPr marL="463550" indent="-463550" algn="just"/>
            <a:r>
              <a:rPr lang="en-US" smtClean="0">
                <a:latin typeface="Calibri" panose="020F0502020204030204" pitchFamily="34" charset="0"/>
                <a:cs typeface="Calibri" panose="020F0502020204030204" pitchFamily="34" charset="0"/>
              </a:rPr>
              <a:t>Luôn luôn tự tin vào chính mình</a:t>
            </a:r>
          </a:p>
          <a:p>
            <a:pPr marL="463550" indent="-463550" algn="just"/>
            <a:r>
              <a:rPr lang="en-US" smtClean="0">
                <a:latin typeface="Calibri" panose="020F0502020204030204" pitchFamily="34" charset="0"/>
                <a:cs typeface="Calibri" panose="020F0502020204030204" pitchFamily="34" charset="0"/>
              </a:rPr>
              <a:t>Làm chủ bài trình bày không phụ thuộc vào slide</a:t>
            </a:r>
          </a:p>
        </p:txBody>
      </p:sp>
    </p:spTree>
    <p:extLst>
      <p:ext uri="{BB962C8B-B14F-4D97-AF65-F5344CB8AC3E}">
        <p14:creationId xmlns:p14="http://schemas.microsoft.com/office/powerpoint/2010/main" val="34840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1. </a:t>
            </a:r>
            <a:r>
              <a:rPr lang="vi-VN" sz="3600" b="1" smtClean="0">
                <a:latin typeface="Calibri" panose="020F0502020204030204" pitchFamily="34" charset="0"/>
                <a:cs typeface="Calibri" panose="020F0502020204030204" pitchFamily="34" charset="0"/>
              </a:rPr>
              <a:t>Các mục tiêu cơ bản của một bài thuyết trình tốt</a:t>
            </a:r>
            <a:endParaRPr lang="en-US" sz="3600" b="1">
              <a:latin typeface="Calibri" panose="020F0502020204030204" pitchFamily="34" charset="0"/>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5135898"/>
              </p:ext>
            </p:extLst>
          </p:nvPr>
        </p:nvGraphicFramePr>
        <p:xfrm>
          <a:off x="1485900" y="1552671"/>
          <a:ext cx="9220200" cy="4534229"/>
        </p:xfrm>
        <a:graphic>
          <a:graphicData uri="http://schemas.openxmlformats.org/drawingml/2006/table">
            <a:tbl>
              <a:tblPr firstRow="1" bandRow="1">
                <a:tableStyleId>{93296810-A885-4BE3-A3E7-6D5BEEA58F35}</a:tableStyleId>
              </a:tblPr>
              <a:tblGrid>
                <a:gridCol w="725037">
                  <a:extLst>
                    <a:ext uri="{9D8B030D-6E8A-4147-A177-3AD203B41FA5}">
                      <a16:colId xmlns:a16="http://schemas.microsoft.com/office/drawing/2014/main" val="195937131"/>
                    </a:ext>
                  </a:extLst>
                </a:gridCol>
                <a:gridCol w="8495163">
                  <a:extLst>
                    <a:ext uri="{9D8B030D-6E8A-4147-A177-3AD203B41FA5}">
                      <a16:colId xmlns:a16="http://schemas.microsoft.com/office/drawing/2014/main" val="871051031"/>
                    </a:ext>
                  </a:extLst>
                </a:gridCol>
              </a:tblGrid>
              <a:tr h="647747">
                <a:tc>
                  <a:txBody>
                    <a:bodyPr/>
                    <a:lstStyle/>
                    <a:p>
                      <a:pPr algn="ctr"/>
                      <a:r>
                        <a:rPr lang="en-US" sz="2800" smtClean="0">
                          <a:latin typeface="Calibri" panose="020F0502020204030204" pitchFamily="34" charset="0"/>
                          <a:cs typeface="Calibri" panose="020F0502020204030204" pitchFamily="34" charset="0"/>
                        </a:rPr>
                        <a:t>STT</a:t>
                      </a:r>
                      <a:endParaRPr lang="en-US" sz="2800">
                        <a:latin typeface="Calibri" panose="020F0502020204030204" pitchFamily="34" charset="0"/>
                        <a:cs typeface="Calibri" panose="020F0502020204030204" pitchFamily="34" charset="0"/>
                      </a:endParaRPr>
                    </a:p>
                  </a:txBody>
                  <a:tcPr anchor="ctr"/>
                </a:tc>
                <a:tc>
                  <a:txBody>
                    <a:bodyPr/>
                    <a:lstStyle/>
                    <a:p>
                      <a:pPr algn="ctr"/>
                      <a:r>
                        <a:rPr lang="en-US" sz="2800" smtClean="0">
                          <a:latin typeface="Calibri" panose="020F0502020204030204" pitchFamily="34" charset="0"/>
                          <a:cs typeface="Calibri" panose="020F0502020204030204" pitchFamily="34" charset="0"/>
                        </a:rPr>
                        <a:t>Tiêu</a:t>
                      </a:r>
                      <a:r>
                        <a:rPr lang="en-US" sz="2800" baseline="0" smtClean="0">
                          <a:latin typeface="Calibri" panose="020F0502020204030204" pitchFamily="34" charset="0"/>
                          <a:cs typeface="Calibri" panose="020F0502020204030204" pitchFamily="34" charset="0"/>
                        </a:rPr>
                        <a:t> chí</a:t>
                      </a:r>
                      <a:endParaRPr lang="en-US" sz="28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878057973"/>
                  </a:ext>
                </a:extLst>
              </a:tr>
              <a:tr h="647747">
                <a:tc>
                  <a:txBody>
                    <a:bodyPr/>
                    <a:lstStyle/>
                    <a:p>
                      <a:pPr algn="ctr"/>
                      <a:r>
                        <a:rPr lang="en-US" sz="2800" smtClean="0">
                          <a:latin typeface="Calibri" panose="020F0502020204030204" pitchFamily="34" charset="0"/>
                          <a:cs typeface="Calibri" panose="020F0502020204030204" pitchFamily="34" charset="0"/>
                        </a:rPr>
                        <a:t>1</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Không làm mất thời gian của người nghe</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76976794"/>
                  </a:ext>
                </a:extLst>
              </a:tr>
              <a:tr h="647747">
                <a:tc>
                  <a:txBody>
                    <a:bodyPr/>
                    <a:lstStyle/>
                    <a:p>
                      <a:pPr algn="ctr"/>
                      <a:r>
                        <a:rPr lang="en-US" sz="2800" smtClean="0">
                          <a:latin typeface="Calibri" panose="020F0502020204030204" pitchFamily="34" charset="0"/>
                          <a:cs typeface="Calibri" panose="020F0502020204030204" pitchFamily="34" charset="0"/>
                        </a:rPr>
                        <a:t>2</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Hiểu người nghe là ai và tại sao họ tới đây</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11634201"/>
                  </a:ext>
                </a:extLst>
              </a:tr>
              <a:tr h="647747">
                <a:tc>
                  <a:txBody>
                    <a:bodyPr/>
                    <a:lstStyle/>
                    <a:p>
                      <a:pPr algn="ctr"/>
                      <a:r>
                        <a:rPr lang="en-US" sz="2800" smtClean="0">
                          <a:latin typeface="Calibri" panose="020F0502020204030204" pitchFamily="34" charset="0"/>
                          <a:cs typeface="Calibri" panose="020F0502020204030204" pitchFamily="34" charset="0"/>
                        </a:rPr>
                        <a:t>3</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Cấu trúc tốt bài thuyết trình</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84914403"/>
                  </a:ext>
                </a:extLst>
              </a:tr>
              <a:tr h="647747">
                <a:tc>
                  <a:txBody>
                    <a:bodyPr/>
                    <a:lstStyle/>
                    <a:p>
                      <a:pPr algn="ctr"/>
                      <a:r>
                        <a:rPr lang="en-US" sz="2800" smtClean="0">
                          <a:latin typeface="Calibri" panose="020F0502020204030204" pitchFamily="34" charset="0"/>
                          <a:cs typeface="Calibri" panose="020F0502020204030204" pitchFamily="34" charset="0"/>
                        </a:rPr>
                        <a:t>4</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Thực hiện bài thuyết trình lôi cuốn và hấp dẫn</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45785415"/>
                  </a:ext>
                </a:extLst>
              </a:tr>
              <a:tr h="647747">
                <a:tc>
                  <a:txBody>
                    <a:bodyPr/>
                    <a:lstStyle/>
                    <a:p>
                      <a:pPr algn="ctr"/>
                      <a:r>
                        <a:rPr lang="en-US" sz="2800" smtClean="0">
                          <a:latin typeface="Calibri" panose="020F0502020204030204" pitchFamily="34" charset="0"/>
                          <a:cs typeface="Calibri" panose="020F0502020204030204" pitchFamily="34" charset="0"/>
                        </a:rPr>
                        <a:t>5</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Nhấn mạnh những điểm quan trọng trong thông điệp</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85950344"/>
                  </a:ext>
                </a:extLst>
              </a:tr>
              <a:tr h="647747">
                <a:tc>
                  <a:txBody>
                    <a:bodyPr/>
                    <a:lstStyle/>
                    <a:p>
                      <a:pPr algn="ctr"/>
                      <a:r>
                        <a:rPr lang="en-US" sz="2800" smtClean="0">
                          <a:latin typeface="Calibri" panose="020F0502020204030204" pitchFamily="34" charset="0"/>
                          <a:cs typeface="Calibri" panose="020F0502020204030204" pitchFamily="34" charset="0"/>
                        </a:rPr>
                        <a:t>6</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Tạo lập được mối quan hệ thân thiện với người nghe</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76273295"/>
                  </a:ext>
                </a:extLst>
              </a:tr>
            </a:tbl>
          </a:graphicData>
        </a:graphic>
      </p:graphicFrame>
    </p:spTree>
    <p:extLst>
      <p:ext uri="{BB962C8B-B14F-4D97-AF65-F5344CB8AC3E}">
        <p14:creationId xmlns:p14="http://schemas.microsoft.com/office/powerpoint/2010/main" val="3003199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2. Quy trình xây dựng bài thuyết trình</a:t>
            </a:r>
            <a:endParaRPr lang="en-US" sz="36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037230" y="1513267"/>
            <a:ext cx="9744500" cy="4389106"/>
          </a:xfrm>
        </p:spPr>
        <p:txBody>
          <a:bodyPr>
            <a:normAutofit/>
          </a:bodyPr>
          <a:lstStyle/>
          <a:p>
            <a:pPr marL="0" indent="0" algn="just">
              <a:buNone/>
            </a:pPr>
            <a:r>
              <a:rPr lang="vi-VN" b="1" u="sng" smtClean="0">
                <a:latin typeface="Calibri" panose="020F0502020204030204" pitchFamily="34" charset="0"/>
                <a:cs typeface="Calibri" panose="020F0502020204030204" pitchFamily="34" charset="0"/>
              </a:rPr>
              <a:t>Bước 1</a:t>
            </a:r>
            <a:r>
              <a:rPr lang="vi-VN" b="1" smtClean="0">
                <a:latin typeface="Calibri" panose="020F0502020204030204" pitchFamily="34" charset="0"/>
                <a:cs typeface="Calibri" panose="020F0502020204030204" pitchFamily="34" charset="0"/>
              </a:rPr>
              <a:t>. Phân tích</a:t>
            </a:r>
          </a:p>
          <a:p>
            <a:pPr marL="0" indent="0" algn="just">
              <a:buNone/>
            </a:pPr>
            <a:r>
              <a:rPr lang="vi-VN" smtClean="0">
                <a:latin typeface="Calibri" panose="020F0502020204030204" pitchFamily="34" charset="0"/>
                <a:cs typeface="Calibri" panose="020F0502020204030204" pitchFamily="34" charset="0"/>
              </a:rPr>
              <a:t>- Thứ nhất, cần xác định mục tiêu của việc thuyết trình, ví dụ </a:t>
            </a:r>
            <a:r>
              <a:rPr lang="en-US" smtClean="0">
                <a:latin typeface="Calibri" panose="020F0502020204030204" pitchFamily="34" charset="0"/>
                <a:cs typeface="Calibri" panose="020F0502020204030204" pitchFamily="34" charset="0"/>
              </a:rPr>
              <a:t>thông điệp </a:t>
            </a:r>
            <a:r>
              <a:rPr lang="vi-VN" smtClean="0">
                <a:latin typeface="Calibri" panose="020F0502020204030204" pitchFamily="34" charset="0"/>
                <a:cs typeface="Calibri" panose="020F0502020204030204" pitchFamily="34" charset="0"/>
              </a:rPr>
              <a:t>là gì.</a:t>
            </a:r>
          </a:p>
          <a:p>
            <a:pPr marL="0" indent="0" algn="just">
              <a:buNone/>
            </a:pPr>
            <a:r>
              <a:rPr lang="vi-VN" smtClean="0">
                <a:latin typeface="Calibri" panose="020F0502020204030204" pitchFamily="34" charset="0"/>
                <a:cs typeface="Calibri" panose="020F0502020204030204" pitchFamily="34" charset="0"/>
              </a:rPr>
              <a:t>- Thứ hai, cần phân tích người nghe bằng cách hãy suy nghĩ về chủ đề</a:t>
            </a:r>
            <a:r>
              <a:rPr lang="vi-VN" i="1" smtClean="0">
                <a:latin typeface="Calibri" panose="020F0502020204030204" pitchFamily="34" charset="0"/>
                <a:cs typeface="Calibri" panose="020F0502020204030204" pitchFamily="34" charset="0"/>
              </a:rPr>
              <a:t> thuyết trình trước đám đông</a:t>
            </a:r>
            <a:r>
              <a:rPr lang="vi-VN" smtClean="0">
                <a:latin typeface="Calibri" panose="020F0502020204030204" pitchFamily="34" charset="0"/>
                <a:cs typeface="Calibri" panose="020F0502020204030204" pitchFamily="34" charset="0"/>
              </a:rPr>
              <a:t> dưới góc độ của người nghe</a:t>
            </a:r>
            <a:r>
              <a:rPr lang="en-US" smtClean="0">
                <a:latin typeface="Calibri" panose="020F0502020204030204" pitchFamily="34" charset="0"/>
                <a:cs typeface="Calibri" panose="020F0502020204030204" pitchFamily="34" charset="0"/>
              </a:rPr>
              <a:t>.</a:t>
            </a:r>
            <a:endParaRPr lang="vi-VN" smtClean="0">
              <a:latin typeface="Calibri" panose="020F0502020204030204" pitchFamily="34" charset="0"/>
              <a:cs typeface="Calibri" panose="020F0502020204030204" pitchFamily="34" charset="0"/>
            </a:endParaRPr>
          </a:p>
          <a:p>
            <a:pPr marL="0" indent="0" algn="just">
              <a:buNone/>
            </a:pPr>
            <a:r>
              <a:rPr lang="vi-VN" smtClean="0">
                <a:latin typeface="Calibri" panose="020F0502020204030204" pitchFamily="34" charset="0"/>
                <a:cs typeface="Calibri" panose="020F0502020204030204" pitchFamily="34" charset="0"/>
              </a:rPr>
              <a:t>- Thứ ba, </a:t>
            </a:r>
            <a:r>
              <a:rPr lang="en-US" smtClean="0">
                <a:latin typeface="Calibri" panose="020F0502020204030204" pitchFamily="34" charset="0"/>
                <a:cs typeface="Calibri" panose="020F0502020204030204" pitchFamily="34" charset="0"/>
              </a:rPr>
              <a:t>chuẩn bị các ý tưởng để xây dựng bài thuyết trình</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676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vi-VN" sz="2800" b="1" u="sng" smtClean="0">
                <a:latin typeface="Calibri" panose="020F0502020204030204" pitchFamily="34" charset="0"/>
                <a:cs typeface="Calibri" panose="020F0502020204030204" pitchFamily="34" charset="0"/>
              </a:rPr>
              <a:t>Bước 2</a:t>
            </a:r>
            <a:r>
              <a:rPr lang="vi-VN" sz="2800" b="1" smtClean="0">
                <a:latin typeface="Calibri" panose="020F0502020204030204" pitchFamily="34" charset="0"/>
                <a:cs typeface="Calibri" panose="020F0502020204030204" pitchFamily="34" charset="0"/>
              </a:rPr>
              <a:t>. </a:t>
            </a:r>
            <a:r>
              <a:rPr lang="en-US" sz="2800" b="1" smtClean="0">
                <a:latin typeface="Calibri" panose="020F0502020204030204" pitchFamily="34" charset="0"/>
                <a:cs typeface="Calibri" panose="020F0502020204030204" pitchFamily="34" charset="0"/>
              </a:rPr>
              <a:t>Xây dựng cấu trúc </a:t>
            </a:r>
            <a:r>
              <a:rPr lang="vi-VN" sz="2800" b="1" smtClean="0">
                <a:latin typeface="Calibri" panose="020F0502020204030204" pitchFamily="34" charset="0"/>
                <a:cs typeface="Calibri" panose="020F0502020204030204" pitchFamily="34" charset="0"/>
              </a:rPr>
              <a:t>bài thuyết trình</a:t>
            </a:r>
            <a:endParaRPr lang="en-US" sz="280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pPr marL="0" indent="463550" algn="just">
              <a:buNone/>
            </a:pPr>
            <a:r>
              <a:rPr lang="en-US" smtClean="0">
                <a:latin typeface="Calibri" panose="020F0502020204030204" pitchFamily="34" charset="0"/>
                <a:cs typeface="Calibri" panose="020F0502020204030204" pitchFamily="34" charset="0"/>
              </a:rPr>
              <a:t>Thường được chia thành </a:t>
            </a:r>
            <a:r>
              <a:rPr lang="vi-VN" smtClean="0">
                <a:latin typeface="Calibri" panose="020F0502020204030204" pitchFamily="34" charset="0"/>
                <a:cs typeface="Calibri" panose="020F0502020204030204" pitchFamily="34" charset="0"/>
              </a:rPr>
              <a:t>3 </a:t>
            </a:r>
            <a:r>
              <a:rPr lang="vi-VN">
                <a:latin typeface="Calibri" panose="020F0502020204030204" pitchFamily="34" charset="0"/>
                <a:cs typeface="Calibri" panose="020F0502020204030204" pitchFamily="34" charset="0"/>
              </a:rPr>
              <a:t>phần: Mở đầu, nội dung và kết thúc</a:t>
            </a:r>
            <a:r>
              <a:rPr lang="vi-VN">
                <a:latin typeface="Calibri" panose="020F0502020204030204" pitchFamily="34" charset="0"/>
                <a:cs typeface="Calibri" panose="020F0502020204030204" pitchFamily="34" charset="0"/>
              </a:rPr>
              <a:t>. </a:t>
            </a:r>
            <a:endParaRPr lang="en-US" smtClean="0">
              <a:latin typeface="Calibri" panose="020F0502020204030204" pitchFamily="34" charset="0"/>
              <a:cs typeface="Calibri" panose="020F0502020204030204" pitchFamily="34" charset="0"/>
            </a:endParaRPr>
          </a:p>
          <a:p>
            <a:pPr marL="0" indent="463550" algn="just">
              <a:buNone/>
            </a:pPr>
            <a:r>
              <a:rPr lang="vi-VN" smtClean="0">
                <a:latin typeface="Calibri" panose="020F0502020204030204" pitchFamily="34" charset="0"/>
                <a:cs typeface="Calibri" panose="020F0502020204030204" pitchFamily="34" charset="0"/>
              </a:rPr>
              <a:t>Tại </a:t>
            </a:r>
            <a:r>
              <a:rPr lang="vi-VN">
                <a:latin typeface="Calibri" panose="020F0502020204030204" pitchFamily="34" charset="0"/>
                <a:cs typeface="Calibri" panose="020F0502020204030204" pitchFamily="34" charset="0"/>
              </a:rPr>
              <a:t>sao vậy? </a:t>
            </a:r>
            <a:r>
              <a:rPr lang="vi-VN" u="sng">
                <a:latin typeface="Calibri" panose="020F0502020204030204" pitchFamily="34" charset="0"/>
                <a:cs typeface="Calibri" panose="020F0502020204030204" pitchFamily="34" charset="0"/>
              </a:rPr>
              <a:t>Cấu trúc bài thuyết trình</a:t>
            </a:r>
            <a:r>
              <a:rPr lang="vi-VN">
                <a:latin typeface="Calibri" panose="020F0502020204030204" pitchFamily="34" charset="0"/>
                <a:cs typeface="Calibri" panose="020F0502020204030204" pitchFamily="34" charset="0"/>
              </a:rPr>
              <a:t> này mang lại cho người nghe cảm giác có sự phân tích, luận cứ, có cảm giác của sự chuyển động tiến lên phía trước và lý do thứ ba là dễ nhớ.</a:t>
            </a:r>
          </a:p>
          <a:p>
            <a:pPr marL="0" indent="0" algn="just">
              <a:buNone/>
            </a:pPr>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7320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p:spPr>
        <p:txBody>
          <a:bodyPr>
            <a:normAutofit/>
          </a:bodyPr>
          <a:lstStyle/>
          <a:p>
            <a:pPr algn="ctr"/>
            <a:r>
              <a:rPr lang="vi-VN" sz="3600" b="1" smtClean="0">
                <a:latin typeface="Calibri" panose="020F0502020204030204" pitchFamily="34" charset="0"/>
                <a:cs typeface="Calibri" panose="020F0502020204030204" pitchFamily="34" charset="0"/>
              </a:rPr>
              <a:t>Cấu trúc một bài thuyết trình</a:t>
            </a:r>
            <a:endParaRPr lang="en-US" sz="3600" b="1">
              <a:latin typeface="Calibri" panose="020F0502020204030204" pitchFamily="34" charset="0"/>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0035482"/>
              </p:ext>
            </p:extLst>
          </p:nvPr>
        </p:nvGraphicFramePr>
        <p:xfrm>
          <a:off x="1482203" y="1102295"/>
          <a:ext cx="9654370" cy="5046079"/>
        </p:xfrm>
        <a:graphic>
          <a:graphicData uri="http://schemas.openxmlformats.org/drawingml/2006/table">
            <a:tbl>
              <a:tblPr firstRow="1" bandRow="1">
                <a:tableStyleId>{93296810-A885-4BE3-A3E7-6D5BEEA58F35}</a:tableStyleId>
              </a:tblPr>
              <a:tblGrid>
                <a:gridCol w="842533">
                  <a:extLst>
                    <a:ext uri="{9D8B030D-6E8A-4147-A177-3AD203B41FA5}">
                      <a16:colId xmlns:a16="http://schemas.microsoft.com/office/drawing/2014/main" val="195937131"/>
                    </a:ext>
                  </a:extLst>
                </a:gridCol>
                <a:gridCol w="2731662">
                  <a:extLst>
                    <a:ext uri="{9D8B030D-6E8A-4147-A177-3AD203B41FA5}">
                      <a16:colId xmlns:a16="http://schemas.microsoft.com/office/drawing/2014/main" val="871051031"/>
                    </a:ext>
                  </a:extLst>
                </a:gridCol>
                <a:gridCol w="6080175">
                  <a:extLst>
                    <a:ext uri="{9D8B030D-6E8A-4147-A177-3AD203B41FA5}">
                      <a16:colId xmlns:a16="http://schemas.microsoft.com/office/drawing/2014/main" val="1285897561"/>
                    </a:ext>
                  </a:extLst>
                </a:gridCol>
              </a:tblGrid>
              <a:tr h="654838">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STT</a:t>
                      </a:r>
                      <a:endParaRPr lang="en-US" sz="2400">
                        <a:latin typeface="Calibri" panose="020F0502020204030204" pitchFamily="34" charset="0"/>
                        <a:cs typeface="Calibri" panose="020F0502020204030204" pitchFamily="34" charset="0"/>
                      </a:endParaRPr>
                    </a:p>
                  </a:txBody>
                  <a:tcPr anchor="ctr"/>
                </a:tc>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Nội</a:t>
                      </a:r>
                      <a:r>
                        <a:rPr lang="en-US" sz="2400" baseline="0" smtClean="0">
                          <a:latin typeface="Calibri" panose="020F0502020204030204" pitchFamily="34" charset="0"/>
                          <a:cs typeface="Calibri" panose="020F0502020204030204" pitchFamily="34" charset="0"/>
                        </a:rPr>
                        <a:t> dung</a:t>
                      </a:r>
                      <a:endParaRPr lang="en-US" sz="2400">
                        <a:latin typeface="Calibri" panose="020F0502020204030204" pitchFamily="34" charset="0"/>
                        <a:cs typeface="Calibri" panose="020F0502020204030204" pitchFamily="34" charset="0"/>
                      </a:endParaRPr>
                    </a:p>
                  </a:txBody>
                  <a:tcPr anchor="ctr"/>
                </a:tc>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Mục tiêu</a:t>
                      </a:r>
                      <a:endParaRPr lang="en-US" sz="24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878057973"/>
                  </a:ext>
                </a:extLst>
              </a:tr>
              <a:tr h="1109292">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1</a:t>
                      </a:r>
                      <a:endParaRPr lang="en-US" sz="2400">
                        <a:latin typeface="Calibri" panose="020F0502020204030204" pitchFamily="34" charset="0"/>
                        <a:cs typeface="Calibri" panose="020F0502020204030204" pitchFamily="34" charset="0"/>
                      </a:endParaRPr>
                    </a:p>
                  </a:txBody>
                  <a:tcPr anchor="ct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vi-VN" sz="2400" b="1" smtClean="0">
                          <a:latin typeface="Calibri" panose="020F0502020204030204" pitchFamily="34" charset="0"/>
                          <a:cs typeface="Calibri" panose="020F0502020204030204" pitchFamily="34" charset="0"/>
                        </a:rPr>
                        <a:t>Phần mở đầu</a:t>
                      </a:r>
                      <a:r>
                        <a:rPr lang="en-US" sz="2400" b="1" smtClean="0">
                          <a:latin typeface="Calibri" panose="020F0502020204030204" pitchFamily="34" charset="0"/>
                          <a:cs typeface="Calibri" panose="020F0502020204030204" pitchFamily="34" charset="0"/>
                        </a:rPr>
                        <a:t>: đặt vấn đề và mục tiêu</a:t>
                      </a:r>
                      <a:endParaRPr lang="en-US" sz="2400" smtClean="0">
                        <a:latin typeface="Calibri" panose="020F0502020204030204" pitchFamily="34" charset="0"/>
                        <a:cs typeface="Calibri" panose="020F0502020204030204" pitchFamily="34" charset="0"/>
                      </a:endParaRPr>
                    </a:p>
                  </a:txBody>
                  <a:tcPr anchor="ctr"/>
                </a:tc>
                <a:tc>
                  <a:txBody>
                    <a:bodyPr/>
                    <a:lstStyle/>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Thu hút sự chú ý của ngưới nghe</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Tóm lược các nội dung liên quan</a:t>
                      </a:r>
                      <a:endParaRPr lang="en-US" sz="24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76976794"/>
                  </a:ext>
                </a:extLst>
              </a:tr>
              <a:tr h="2095329">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2</a:t>
                      </a:r>
                      <a:endParaRPr lang="en-US" sz="2400">
                        <a:latin typeface="Calibri" panose="020F0502020204030204" pitchFamily="34" charset="0"/>
                        <a:cs typeface="Calibri" panose="020F0502020204030204" pitchFamily="34" charset="0"/>
                      </a:endParaRPr>
                    </a:p>
                  </a:txBody>
                  <a:tcPr anchor="ct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vi-VN" sz="2400" b="1" smtClean="0">
                          <a:latin typeface="Calibri" panose="020F0502020204030204" pitchFamily="34" charset="0"/>
                          <a:cs typeface="Calibri" panose="020F0502020204030204" pitchFamily="34" charset="0"/>
                        </a:rPr>
                        <a:t>Phần chính với các nội dung</a:t>
                      </a:r>
                      <a:r>
                        <a:rPr lang="en-US" sz="2400" b="1" smtClean="0">
                          <a:latin typeface="Calibri" panose="020F0502020204030204" pitchFamily="34" charset="0"/>
                          <a:cs typeface="Calibri" panose="020F0502020204030204" pitchFamily="34" charset="0"/>
                        </a:rPr>
                        <a:t>: cách thức thực hiện ý tưởng</a:t>
                      </a:r>
                    </a:p>
                  </a:txBody>
                  <a:tcPr anchor="ctr"/>
                </a:tc>
                <a:tc>
                  <a:txBody>
                    <a:bodyPr/>
                    <a:lstStyle/>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Vấn đề cần giải quyết, yêu cầu công việc ...</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Ý tưởng và giải pháp</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Cung cấp bằng chứng</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Lợi ích khi áp dụng giải pháp</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Chương trình hành động/các việc làm cụ thể</a:t>
                      </a:r>
                      <a:endParaRPr lang="en-US" sz="24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11634201"/>
                  </a:ext>
                </a:extLst>
              </a:tr>
              <a:tr h="1056909">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3</a:t>
                      </a:r>
                      <a:endParaRPr lang="en-US" sz="2400">
                        <a:latin typeface="Calibri" panose="020F0502020204030204" pitchFamily="34" charset="0"/>
                        <a:cs typeface="Calibri" panose="020F0502020204030204" pitchFamily="34" charset="0"/>
                      </a:endParaRPr>
                    </a:p>
                  </a:txBody>
                  <a:tcPr anchor="ct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vi-VN" sz="2400" b="1" smtClean="0">
                          <a:latin typeface="Calibri" panose="020F0502020204030204" pitchFamily="34" charset="0"/>
                          <a:cs typeface="Calibri" panose="020F0502020204030204" pitchFamily="34" charset="0"/>
                        </a:rPr>
                        <a:t>Phần kết</a:t>
                      </a:r>
                      <a:r>
                        <a:rPr lang="en-US" sz="2400" b="1" smtClean="0">
                          <a:latin typeface="Calibri" panose="020F0502020204030204" pitchFamily="34" charset="0"/>
                          <a:cs typeface="Calibri" panose="020F0502020204030204" pitchFamily="34" charset="0"/>
                        </a:rPr>
                        <a:t> luận</a:t>
                      </a:r>
                    </a:p>
                  </a:txBody>
                  <a:tcPr anchor="ctr"/>
                </a:tc>
                <a:tc>
                  <a:txBody>
                    <a:bodyPr/>
                    <a:lstStyle/>
                    <a:p>
                      <a:pPr marL="0" indent="0" algn="just">
                        <a:lnSpc>
                          <a:spcPct val="120000"/>
                        </a:lnSpc>
                        <a:spcBef>
                          <a:spcPts val="600"/>
                        </a:spcBef>
                        <a:buNone/>
                      </a:pPr>
                      <a:r>
                        <a:rPr lang="vi-VN" sz="2400" smtClean="0">
                          <a:latin typeface="Calibri" panose="020F0502020204030204" pitchFamily="34" charset="0"/>
                          <a:cs typeface="Calibri" panose="020F0502020204030204" pitchFamily="34" charset="0"/>
                        </a:rPr>
                        <a:t>Tóm tắt</a:t>
                      </a:r>
                      <a:endParaRPr lang="en-US" sz="2400" smtClean="0">
                        <a:latin typeface="Calibri" panose="020F0502020204030204" pitchFamily="34" charset="0"/>
                        <a:cs typeface="Calibri" panose="020F0502020204030204" pitchFamily="34" charset="0"/>
                      </a:endParaRPr>
                    </a:p>
                    <a:p>
                      <a:pPr marL="0" indent="0" algn="just">
                        <a:lnSpc>
                          <a:spcPct val="120000"/>
                        </a:lnSpc>
                        <a:spcBef>
                          <a:spcPts val="600"/>
                        </a:spcBef>
                        <a:buNone/>
                      </a:pPr>
                      <a:r>
                        <a:rPr lang="vi-VN" sz="2400" smtClean="0">
                          <a:latin typeface="Calibri" panose="020F0502020204030204" pitchFamily="34" charset="0"/>
                          <a:cs typeface="Calibri" panose="020F0502020204030204" pitchFamily="34" charset="0"/>
                        </a:rPr>
                        <a:t>Kết luận cuối cùng</a:t>
                      </a:r>
                      <a:endParaRPr lang="en-US" sz="24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84914403"/>
                  </a:ext>
                </a:extLst>
              </a:tr>
            </a:tbl>
          </a:graphicData>
        </a:graphic>
      </p:graphicFrame>
    </p:spTree>
    <p:extLst>
      <p:ext uri="{BB962C8B-B14F-4D97-AF65-F5344CB8AC3E}">
        <p14:creationId xmlns:p14="http://schemas.microsoft.com/office/powerpoint/2010/main" val="19875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3. Chuẩn bị powerpoint</a:t>
            </a:r>
            <a:endParaRPr lang="en-US" sz="36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lnSpcReduction="10000"/>
          </a:bodyPr>
          <a:lstStyle/>
          <a:p>
            <a:pPr marL="0" indent="0" algn="just">
              <a:buNone/>
            </a:pPr>
            <a:r>
              <a:rPr lang="en-US" b="1" smtClean="0">
                <a:latin typeface="Calibri" panose="020F0502020204030204" pitchFamily="34" charset="0"/>
                <a:cs typeface="Calibri" panose="020F0502020204030204" pitchFamily="34" charset="0"/>
              </a:rPr>
              <a:t>3.1. </a:t>
            </a:r>
            <a:r>
              <a:rPr lang="vi-VN" b="1" smtClean="0">
                <a:latin typeface="Calibri" panose="020F0502020204030204" pitchFamily="34" charset="0"/>
                <a:cs typeface="Calibri" panose="020F0502020204030204" pitchFamily="34" charset="0"/>
              </a:rPr>
              <a:t>Cẩn </a:t>
            </a:r>
            <a:r>
              <a:rPr lang="vi-VN" b="1">
                <a:latin typeface="Calibri" panose="020F0502020204030204" pitchFamily="34" charset="0"/>
                <a:cs typeface="Calibri" panose="020F0502020204030204" pitchFamily="34" charset="0"/>
              </a:rPr>
              <a:t>thận với PowerPoint</a:t>
            </a:r>
            <a:endParaRPr lang="vi-VN">
              <a:latin typeface="Calibri" panose="020F0502020204030204" pitchFamily="34" charset="0"/>
              <a:cs typeface="Calibri" panose="020F0502020204030204" pitchFamily="34" charset="0"/>
            </a:endParaRPr>
          </a:p>
          <a:p>
            <a:pPr marL="0" indent="463550" algn="just">
              <a:buNone/>
            </a:pPr>
            <a:r>
              <a:rPr lang="vi-VN">
                <a:latin typeface="Calibri" panose="020F0502020204030204" pitchFamily="34" charset="0"/>
                <a:cs typeface="Calibri" panose="020F0502020204030204" pitchFamily="34" charset="0"/>
              </a:rPr>
              <a:t>Nếu chúng ta có 20 hộp sơn, chúng ta không tự nhiên trở thành họa sĩ.  Tương tự, nếu chúng ta có 20 slides, chúng ta không hẳn có một bài báo cáo – mà chỉ là một loạt slides.  Để có một báo cáo tốt, tác giả đòi hỏi phải thực tập rất nhiều.</a:t>
            </a:r>
          </a:p>
          <a:p>
            <a:pPr marL="0" indent="463550" algn="just">
              <a:buNone/>
            </a:pPr>
            <a:r>
              <a:rPr lang="vi-VN">
                <a:latin typeface="Calibri" panose="020F0502020204030204" pitchFamily="34" charset="0"/>
                <a:cs typeface="Calibri" panose="020F0502020204030204" pitchFamily="34" charset="0"/>
              </a:rPr>
              <a:t>Một trong những vấn đề của PowerPoint là tính đồng </a:t>
            </a:r>
            <a:r>
              <a:rPr lang="vi-VN">
                <a:latin typeface="Calibri" panose="020F0502020204030204" pitchFamily="34" charset="0"/>
                <a:cs typeface="Calibri" panose="020F0502020204030204" pitchFamily="34" charset="0"/>
              </a:rPr>
              <a:t>dạng</a:t>
            </a:r>
            <a:r>
              <a:rPr lang="vi-VN" smtClean="0">
                <a:latin typeface="Calibri" panose="020F0502020204030204" pitchFamily="34" charset="0"/>
                <a:cs typeface="Calibri" panose="020F0502020204030204" pitchFamily="34" charset="0"/>
              </a:rPr>
              <a:t>. </a:t>
            </a:r>
            <a:r>
              <a:rPr lang="vi-VN">
                <a:latin typeface="Calibri" panose="020F0502020204030204" pitchFamily="34" charset="0"/>
                <a:cs typeface="Calibri" panose="020F0502020204030204" pitchFamily="34" charset="0"/>
              </a:rPr>
              <a:t>Ba đặc điểm sau đây làm cho báo cáo khó theo dõi:</a:t>
            </a:r>
          </a:p>
          <a:p>
            <a:pPr marL="0" indent="463550" algn="just">
              <a:buNone/>
            </a:pPr>
            <a:r>
              <a:rPr lang="en-US" smtClean="0">
                <a:latin typeface="Calibri" panose="020F0502020204030204" pitchFamily="34" charset="0"/>
                <a:cs typeface="Calibri" panose="020F0502020204030204" pitchFamily="34" charset="0"/>
              </a:rPr>
              <a:t>- </a:t>
            </a:r>
            <a:r>
              <a:rPr lang="vi-VN" smtClean="0">
                <a:latin typeface="Calibri" panose="020F0502020204030204" pitchFamily="34" charset="0"/>
                <a:cs typeface="Calibri" panose="020F0502020204030204" pitchFamily="34" charset="0"/>
              </a:rPr>
              <a:t>Những </a:t>
            </a:r>
            <a:r>
              <a:rPr lang="vi-VN">
                <a:latin typeface="Calibri" panose="020F0502020204030204" pitchFamily="34" charset="0"/>
                <a:cs typeface="Calibri" panose="020F0502020204030204" pitchFamily="34" charset="0"/>
              </a:rPr>
              <a:t>slide đều có một format giống nhau</a:t>
            </a:r>
          </a:p>
          <a:p>
            <a:pPr marL="0" indent="463550" algn="just">
              <a:buNone/>
            </a:pPr>
            <a:r>
              <a:rPr lang="en-US" smtClean="0">
                <a:latin typeface="Calibri" panose="020F0502020204030204" pitchFamily="34" charset="0"/>
                <a:cs typeface="Calibri" panose="020F0502020204030204" pitchFamily="34" charset="0"/>
              </a:rPr>
              <a:t>- </a:t>
            </a:r>
            <a:r>
              <a:rPr lang="vi-VN" smtClean="0">
                <a:latin typeface="Calibri" panose="020F0502020204030204" pitchFamily="34" charset="0"/>
                <a:cs typeface="Calibri" panose="020F0502020204030204" pitchFamily="34" charset="0"/>
              </a:rPr>
              <a:t>Dùng </a:t>
            </a:r>
            <a:r>
              <a:rPr lang="vi-VN">
                <a:latin typeface="Calibri" panose="020F0502020204030204" pitchFamily="34" charset="0"/>
                <a:cs typeface="Calibri" panose="020F0502020204030204" pitchFamily="34" charset="0"/>
              </a:rPr>
              <a:t>điểm bullet trong mỗi slide</a:t>
            </a:r>
          </a:p>
          <a:p>
            <a:pPr marL="0" indent="463550" algn="just">
              <a:buNone/>
            </a:pPr>
            <a:r>
              <a:rPr lang="en-US" smtClean="0">
                <a:latin typeface="Calibri" panose="020F0502020204030204" pitchFamily="34" charset="0"/>
                <a:cs typeface="Calibri" panose="020F0502020204030204" pitchFamily="34" charset="0"/>
              </a:rPr>
              <a:t>- </a:t>
            </a:r>
            <a:r>
              <a:rPr lang="vi-VN" smtClean="0">
                <a:latin typeface="Calibri" panose="020F0502020204030204" pitchFamily="34" charset="0"/>
                <a:cs typeface="Calibri" panose="020F0502020204030204" pitchFamily="34" charset="0"/>
              </a:rPr>
              <a:t>Dùng </a:t>
            </a:r>
            <a:r>
              <a:rPr lang="vi-VN">
                <a:latin typeface="Calibri" panose="020F0502020204030204" pitchFamily="34" charset="0"/>
                <a:cs typeface="Calibri" panose="020F0502020204030204" pitchFamily="34" charset="0"/>
              </a:rPr>
              <a:t>một màu nền duy nhất</a:t>
            </a:r>
          </a:p>
        </p:txBody>
      </p:sp>
    </p:spTree>
    <p:extLst>
      <p:ext uri="{BB962C8B-B14F-4D97-AF65-F5344CB8AC3E}">
        <p14:creationId xmlns:p14="http://schemas.microsoft.com/office/powerpoint/2010/main" val="347120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3.2. Xây dựng tự đề cho mỗi slide</a:t>
            </a:r>
            <a:endParaRPr lang="en-US" sz="36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0" indent="463550" algn="just">
              <a:lnSpc>
                <a:spcPct val="100000"/>
              </a:lnSpc>
              <a:buNone/>
            </a:pPr>
            <a:r>
              <a:rPr lang="vi-VN"/>
              <a:t>Tựa đề trên mỗi slide cũng giống như bảng chỉ đường.  Bảng chỉ đường dẫn dắt câu chuyện một cách logic và lí thú.  Do đó, tác giả cần phải suy nghĩ cách đặt tựa đề cho mỗi slide sao cho đơn giản nhưng đủ để khán giả biết mình đang ở đâu trong câu chuyện</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9048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3.</a:t>
            </a:r>
            <a:r>
              <a:rPr lang="en-US" sz="3600" b="1" smtClean="0">
                <a:latin typeface="Calibri" panose="020F0502020204030204" pitchFamily="34" charset="0"/>
                <a:cs typeface="Calibri" panose="020F0502020204030204" pitchFamily="34" charset="0"/>
              </a:rPr>
              <a:t>3. </a:t>
            </a:r>
            <a:r>
              <a:rPr lang="vi-VN" sz="3600" b="1">
                <a:latin typeface="Calibri" panose="020F0502020204030204" pitchFamily="34" charset="0"/>
                <a:cs typeface="Calibri" panose="020F0502020204030204" pitchFamily="34" charset="0"/>
              </a:rPr>
              <a:t>Mỗi slide chỉ nên trình bày một ý tưởng</a:t>
            </a:r>
            <a:endParaRPr lang="en-US" sz="36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341313" indent="-341313" algn="just">
              <a:lnSpc>
                <a:spcPct val="100000"/>
              </a:lnSpc>
            </a:pPr>
            <a:r>
              <a:rPr lang="vi-VN">
                <a:latin typeface="Calibri" panose="020F0502020204030204" pitchFamily="34" charset="0"/>
                <a:cs typeface="Calibri" panose="020F0502020204030204" pitchFamily="34" charset="0"/>
              </a:rPr>
              <a:t>Đây là điều quan trọng: một slide chỉ nên trình bày một ý tưởng, không nên nhồi nhét hơn một ý tưởng vào một slide.  Do đó, tất cả những bullet, dữ liệu, hoặc biểu đồ trong slide chỉ nên dùng để yểm trợ cho ý tưởng chính.</a:t>
            </a:r>
          </a:p>
          <a:p>
            <a:pPr marL="341313" indent="-341313" algn="just">
              <a:lnSpc>
                <a:spcPct val="100000"/>
              </a:lnSpc>
            </a:pPr>
            <a:r>
              <a:rPr lang="vi-VN">
                <a:latin typeface="Calibri" panose="020F0502020204030204" pitchFamily="34" charset="0"/>
                <a:cs typeface="Calibri" panose="020F0502020204030204" pitchFamily="34" charset="0"/>
              </a:rPr>
              <a:t>Ý tưởng của slide có thể thể hiện qua tựa đề của slide.  Nếu tựa đề slide không chuyển tải được ý tưởng một cách nhanh chóng, thì diễn giả sẽ phải tốn thì giờ giải thích, và có thể làm loãng hay làm cho khán giả sao lãng vấn đề.</a:t>
            </a:r>
          </a:p>
        </p:txBody>
      </p:sp>
    </p:spTree>
    <p:extLst>
      <p:ext uri="{BB962C8B-B14F-4D97-AF65-F5344CB8AC3E}">
        <p14:creationId xmlns:p14="http://schemas.microsoft.com/office/powerpoint/2010/main" val="871407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3.</a:t>
            </a:r>
            <a:r>
              <a:rPr lang="en-US" sz="3600" b="1" smtClean="0">
                <a:latin typeface="Calibri" panose="020F0502020204030204" pitchFamily="34" charset="0"/>
                <a:cs typeface="Calibri" panose="020F0502020204030204" pitchFamily="34" charset="0"/>
              </a:rPr>
              <a:t>4. </a:t>
            </a:r>
            <a:r>
              <a:rPr lang="en-US" sz="3600" b="1">
                <a:latin typeface="Calibri" panose="020F0502020204030204" pitchFamily="34" charset="0"/>
                <a:cs typeface="Calibri" panose="020F0502020204030204" pitchFamily="34" charset="0"/>
              </a:rPr>
              <a:t>Slide trình bày theo công thức n x n</a:t>
            </a:r>
          </a:p>
        </p:txBody>
      </p:sp>
      <p:sp>
        <p:nvSpPr>
          <p:cNvPr id="3" name="Content Placeholder 2"/>
          <p:cNvSpPr>
            <a:spLocks noGrp="1"/>
          </p:cNvSpPr>
          <p:nvPr>
            <p:ph idx="1"/>
          </p:nvPr>
        </p:nvSpPr>
        <p:spPr>
          <a:xfrm>
            <a:off x="838200" y="1569493"/>
            <a:ext cx="10515600" cy="4367283"/>
          </a:xfrm>
        </p:spPr>
        <p:txBody>
          <a:bodyPr>
            <a:normAutofit/>
          </a:bodyPr>
          <a:lstStyle/>
          <a:p>
            <a:pPr marL="0" indent="463550" algn="just">
              <a:lnSpc>
                <a:spcPct val="100000"/>
              </a:lnSpc>
              <a:buNone/>
            </a:pPr>
            <a:r>
              <a:rPr lang="vi-VN"/>
              <a:t>Một slides có quá nhiều chữ (text) sẽ làm khán giả khó theo dõi và ý tưởng bị loãng.  Mỗi slide, nếu chỉ có chữ, thì nên tuân thủ theo công thức “n by n”.  Công thức này có nghĩa là nếu quyết định mỗi slide có 5 dòng chữ thì mỗi </a:t>
            </a:r>
            <a:r>
              <a:rPr lang="vi-VN"/>
              <a:t>dòng </a:t>
            </a:r>
            <a:r>
              <a:rPr lang="vi-VN" smtClean="0"/>
              <a:t>nên </a:t>
            </a:r>
            <a:r>
              <a:rPr lang="vi-VN"/>
              <a:t>có 5 chữ.</a:t>
            </a:r>
            <a:r>
              <a:rPr lang="vi-VN"/>
              <a:t> </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1799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626</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Giới thiệu một số điểm cần lưu ý  khi chuẩn bị bài báo cáo Ý tưởng sáng tạo</vt:lpstr>
      <vt:lpstr>1. Các mục tiêu cơ bản của một bài thuyết trình tốt</vt:lpstr>
      <vt:lpstr>2. Quy trình xây dựng bài thuyết trình</vt:lpstr>
      <vt:lpstr>Bước 2. Xây dựng cấu trúc bài thuyết trình</vt:lpstr>
      <vt:lpstr>Cấu trúc một bài thuyết trình</vt:lpstr>
      <vt:lpstr>3. Chuẩn bị powerpoint</vt:lpstr>
      <vt:lpstr>3.2. Xây dựng tự đề cho mỗi slide</vt:lpstr>
      <vt:lpstr>3.3. Mỗi slide chỉ nên trình bày một ý tưởng</vt:lpstr>
      <vt:lpstr>3.4. Slide trình bày theo công thức n x n</vt:lpstr>
      <vt:lpstr>3.5. Viết slide theo công thức telegraphic</vt:lpstr>
      <vt:lpstr>3.6. Dùng biểu đồ và hình ảnh</vt:lpstr>
      <vt:lpstr>3.7. Font và cỡ chữ</vt:lpstr>
      <vt:lpstr>3.8. Chọn màu</vt:lpstr>
      <vt:lpstr>4. Chuẩn bị thuyết trình</vt:lpstr>
      <vt:lpstr>5. Thuyết trình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35</cp:revision>
  <dcterms:created xsi:type="dcterms:W3CDTF">2017-11-09T08:44:04Z</dcterms:created>
  <dcterms:modified xsi:type="dcterms:W3CDTF">2017-11-09T09:51:32Z</dcterms:modified>
</cp:coreProperties>
</file>