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23"/>
  </p:notesMasterIdLst>
  <p:sldIdLst>
    <p:sldId id="256" r:id="rId3"/>
    <p:sldId id="316" r:id="rId4"/>
    <p:sldId id="317" r:id="rId5"/>
    <p:sldId id="311" r:id="rId6"/>
    <p:sldId id="302" r:id="rId7"/>
    <p:sldId id="319" r:id="rId8"/>
    <p:sldId id="327" r:id="rId9"/>
    <p:sldId id="320" r:id="rId10"/>
    <p:sldId id="321" r:id="rId11"/>
    <p:sldId id="322" r:id="rId12"/>
    <p:sldId id="314" r:id="rId13"/>
    <p:sldId id="315" r:id="rId14"/>
    <p:sldId id="323" r:id="rId15"/>
    <p:sldId id="324" r:id="rId16"/>
    <p:sldId id="267" r:id="rId17"/>
    <p:sldId id="303" r:id="rId18"/>
    <p:sldId id="304" r:id="rId19"/>
    <p:sldId id="309" r:id="rId20"/>
    <p:sldId id="275" r:id="rId21"/>
    <p:sldId id="31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C43C6-2A1C-43ED-ADD8-AEC26C4BCEC1}" type="datetimeFigureOut">
              <a:rPr lang="en-US" smtClean="0"/>
              <a:t>8/13/21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5C76B-9B17-49EC-8379-04A54CF3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3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boy-human-male-man-people-person-2025115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boy-human-male-man-people-person-2025115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dc6316f5a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dc6316f5a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28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https://pixabay.com/vectors/boy-human-male-man-people-person-2025115/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3DE0D64-DA56-4C48-B6BA-77FC096864EB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3766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https://pixabay.com/vectors/boy-human-male-man-people-person-2025115/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3DE0D64-DA56-4C48-B6BA-77FC096864EB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525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dc6316f5a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dc6316f5a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>
                <a:solidFill>
                  <a:schemeClr val="accent2">
                    <a:lumMod val="10000"/>
                  </a:schemeClr>
                </a:solidFill>
              </a:rPr>
              <a:t>Người nhiễm SARS-CoV-2 mức độ nhẹ, nguy cơ thấp</a:t>
            </a:r>
            <a:r>
              <a:rPr lang="en-US">
                <a:solidFill>
                  <a:srgbClr val="000000"/>
                </a:solidFill>
              </a:rPr>
              <a:t>:</a:t>
            </a:r>
            <a:r>
              <a:rPr lang="en-US" baseline="0">
                <a:solidFill>
                  <a:srgbClr val="000000"/>
                </a:solidFill>
              </a:rPr>
              <a:t> nêu chi tiết trong slide sau</a:t>
            </a:r>
            <a:endParaRPr lang="en-US">
              <a:solidFill>
                <a:schemeClr val="accent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16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XEM LẠI</a:t>
            </a:r>
            <a:r>
              <a:rPr lang="en-US" baseline="0"/>
              <a:t> MỤC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95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gdcc031ca31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gdcc031ca31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99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952400" y="2409167"/>
            <a:ext cx="5052000" cy="35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952400" y="1425133"/>
            <a:ext cx="40028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9179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731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952400" y="732800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2"/>
          </p:nvPr>
        </p:nvSpPr>
        <p:spPr>
          <a:xfrm>
            <a:off x="952400" y="4081133"/>
            <a:ext cx="3035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952400" y="4610100"/>
            <a:ext cx="303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3"/>
          </p:nvPr>
        </p:nvSpPr>
        <p:spPr>
          <a:xfrm>
            <a:off x="4578200" y="4081133"/>
            <a:ext cx="3035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4"/>
          </p:nvPr>
        </p:nvSpPr>
        <p:spPr>
          <a:xfrm>
            <a:off x="4578200" y="4610100"/>
            <a:ext cx="303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5"/>
          </p:nvPr>
        </p:nvSpPr>
        <p:spPr>
          <a:xfrm>
            <a:off x="8204000" y="4081133"/>
            <a:ext cx="3035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6"/>
          </p:nvPr>
        </p:nvSpPr>
        <p:spPr>
          <a:xfrm>
            <a:off x="8204000" y="4610100"/>
            <a:ext cx="303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grpSp>
        <p:nvGrpSpPr>
          <p:cNvPr id="97" name="Google Shape;97;p14"/>
          <p:cNvGrpSpPr/>
          <p:nvPr/>
        </p:nvGrpSpPr>
        <p:grpSpPr>
          <a:xfrm>
            <a:off x="-34" y="0"/>
            <a:ext cx="12192027" cy="457200"/>
            <a:chOff x="-25" y="0"/>
            <a:chExt cx="9144020" cy="342900"/>
          </a:xfrm>
        </p:grpSpPr>
        <p:sp>
          <p:nvSpPr>
            <p:cNvPr id="98" name="Google Shape;98;p14"/>
            <p:cNvSpPr/>
            <p:nvPr/>
          </p:nvSpPr>
          <p:spPr>
            <a:xfrm>
              <a:off x="-25" y="0"/>
              <a:ext cx="9144020" cy="342900"/>
            </a:xfrm>
            <a:custGeom>
              <a:avLst/>
              <a:gdLst/>
              <a:ahLst/>
              <a:cxnLst/>
              <a:rect l="l" t="t" r="r" b="b"/>
              <a:pathLst>
                <a:path w="43778" h="1407" extrusionOk="0">
                  <a:moveTo>
                    <a:pt x="0" y="0"/>
                  </a:moveTo>
                  <a:lnTo>
                    <a:pt x="0" y="1406"/>
                  </a:lnTo>
                  <a:lnTo>
                    <a:pt x="43777" y="1406"/>
                  </a:lnTo>
                  <a:lnTo>
                    <a:pt x="437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9" name="Google Shape;99;p14"/>
            <p:cNvGrpSpPr/>
            <p:nvPr/>
          </p:nvGrpSpPr>
          <p:grpSpPr>
            <a:xfrm>
              <a:off x="215975" y="111150"/>
              <a:ext cx="642950" cy="120600"/>
              <a:chOff x="215975" y="152625"/>
              <a:chExt cx="642950" cy="120600"/>
            </a:xfrm>
          </p:grpSpPr>
          <p:sp>
            <p:nvSpPr>
              <p:cNvPr id="100" name="Google Shape;100;p14"/>
              <p:cNvSpPr/>
              <p:nvPr/>
            </p:nvSpPr>
            <p:spPr>
              <a:xfrm>
                <a:off x="215975" y="152625"/>
                <a:ext cx="120600" cy="120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4"/>
              <p:cNvSpPr/>
              <p:nvPr/>
            </p:nvSpPr>
            <p:spPr>
              <a:xfrm>
                <a:off x="477150" y="152625"/>
                <a:ext cx="120600" cy="120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14"/>
              <p:cNvSpPr/>
              <p:nvPr/>
            </p:nvSpPr>
            <p:spPr>
              <a:xfrm>
                <a:off x="738325" y="152625"/>
                <a:ext cx="120600" cy="120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534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952400" y="732800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 idx="2"/>
          </p:nvPr>
        </p:nvSpPr>
        <p:spPr>
          <a:xfrm>
            <a:off x="1038251" y="2577167"/>
            <a:ext cx="2885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1"/>
          </p:nvPr>
        </p:nvSpPr>
        <p:spPr>
          <a:xfrm>
            <a:off x="1038251" y="4598967"/>
            <a:ext cx="288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3"/>
          </p:nvPr>
        </p:nvSpPr>
        <p:spPr>
          <a:xfrm>
            <a:off x="4624700" y="2577167"/>
            <a:ext cx="2885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4"/>
          </p:nvPr>
        </p:nvSpPr>
        <p:spPr>
          <a:xfrm>
            <a:off x="4624700" y="4598967"/>
            <a:ext cx="288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title" idx="5"/>
          </p:nvPr>
        </p:nvSpPr>
        <p:spPr>
          <a:xfrm>
            <a:off x="8214337" y="2577167"/>
            <a:ext cx="2885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ubTitle" idx="6"/>
          </p:nvPr>
        </p:nvSpPr>
        <p:spPr>
          <a:xfrm>
            <a:off x="8214337" y="4598967"/>
            <a:ext cx="288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4088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9"/>
          <p:cNvGrpSpPr/>
          <p:nvPr/>
        </p:nvGrpSpPr>
        <p:grpSpPr>
          <a:xfrm>
            <a:off x="-34" y="0"/>
            <a:ext cx="12192027" cy="457200"/>
            <a:chOff x="-25" y="0"/>
            <a:chExt cx="9144020" cy="342900"/>
          </a:xfrm>
        </p:grpSpPr>
        <p:sp>
          <p:nvSpPr>
            <p:cNvPr id="283" name="Google Shape;283;p29"/>
            <p:cNvSpPr/>
            <p:nvPr/>
          </p:nvSpPr>
          <p:spPr>
            <a:xfrm>
              <a:off x="-25" y="0"/>
              <a:ext cx="9144020" cy="342900"/>
            </a:xfrm>
            <a:custGeom>
              <a:avLst/>
              <a:gdLst/>
              <a:ahLst/>
              <a:cxnLst/>
              <a:rect l="l" t="t" r="r" b="b"/>
              <a:pathLst>
                <a:path w="43778" h="1407" extrusionOk="0">
                  <a:moveTo>
                    <a:pt x="0" y="0"/>
                  </a:moveTo>
                  <a:lnTo>
                    <a:pt x="0" y="1406"/>
                  </a:lnTo>
                  <a:lnTo>
                    <a:pt x="43777" y="1406"/>
                  </a:lnTo>
                  <a:lnTo>
                    <a:pt x="437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4" name="Google Shape;284;p29"/>
            <p:cNvGrpSpPr/>
            <p:nvPr/>
          </p:nvGrpSpPr>
          <p:grpSpPr>
            <a:xfrm>
              <a:off x="215975" y="111150"/>
              <a:ext cx="642950" cy="120600"/>
              <a:chOff x="215975" y="152625"/>
              <a:chExt cx="642950" cy="120600"/>
            </a:xfrm>
          </p:grpSpPr>
          <p:sp>
            <p:nvSpPr>
              <p:cNvPr id="285" name="Google Shape;285;p29"/>
              <p:cNvSpPr/>
              <p:nvPr/>
            </p:nvSpPr>
            <p:spPr>
              <a:xfrm>
                <a:off x="215975" y="1526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29"/>
              <p:cNvSpPr/>
              <p:nvPr/>
            </p:nvSpPr>
            <p:spPr>
              <a:xfrm>
                <a:off x="477150" y="1526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>
                <a:off x="738325" y="1526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1872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0"/>
          <p:cNvGrpSpPr/>
          <p:nvPr/>
        </p:nvGrpSpPr>
        <p:grpSpPr>
          <a:xfrm>
            <a:off x="-34" y="0"/>
            <a:ext cx="12192027" cy="457200"/>
            <a:chOff x="-25" y="0"/>
            <a:chExt cx="9144020" cy="342900"/>
          </a:xfrm>
        </p:grpSpPr>
        <p:sp>
          <p:nvSpPr>
            <p:cNvPr id="290" name="Google Shape;290;p30"/>
            <p:cNvSpPr/>
            <p:nvPr/>
          </p:nvSpPr>
          <p:spPr>
            <a:xfrm>
              <a:off x="-25" y="0"/>
              <a:ext cx="9144020" cy="342900"/>
            </a:xfrm>
            <a:custGeom>
              <a:avLst/>
              <a:gdLst/>
              <a:ahLst/>
              <a:cxnLst/>
              <a:rect l="l" t="t" r="r" b="b"/>
              <a:pathLst>
                <a:path w="43778" h="1407" extrusionOk="0">
                  <a:moveTo>
                    <a:pt x="0" y="0"/>
                  </a:moveTo>
                  <a:lnTo>
                    <a:pt x="0" y="1406"/>
                  </a:lnTo>
                  <a:lnTo>
                    <a:pt x="43777" y="1406"/>
                  </a:lnTo>
                  <a:lnTo>
                    <a:pt x="437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1" name="Google Shape;291;p30"/>
            <p:cNvGrpSpPr/>
            <p:nvPr/>
          </p:nvGrpSpPr>
          <p:grpSpPr>
            <a:xfrm>
              <a:off x="215975" y="111150"/>
              <a:ext cx="642950" cy="120600"/>
              <a:chOff x="215975" y="152625"/>
              <a:chExt cx="642950" cy="120600"/>
            </a:xfrm>
          </p:grpSpPr>
          <p:sp>
            <p:nvSpPr>
              <p:cNvPr id="292" name="Google Shape;292;p30"/>
              <p:cNvSpPr/>
              <p:nvPr/>
            </p:nvSpPr>
            <p:spPr>
              <a:xfrm>
                <a:off x="215975" y="152625"/>
                <a:ext cx="120600" cy="120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30"/>
              <p:cNvSpPr/>
              <p:nvPr/>
            </p:nvSpPr>
            <p:spPr>
              <a:xfrm>
                <a:off x="477150" y="152625"/>
                <a:ext cx="120600" cy="120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738325" y="152625"/>
                <a:ext cx="120600" cy="120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95" name="Google Shape;295;p30"/>
          <p:cNvGrpSpPr/>
          <p:nvPr/>
        </p:nvGrpSpPr>
        <p:grpSpPr>
          <a:xfrm>
            <a:off x="88867" y="273000"/>
            <a:ext cx="12103171" cy="6585200"/>
            <a:chOff x="104750" y="204750"/>
            <a:chExt cx="9077378" cy="4938900"/>
          </a:xfrm>
        </p:grpSpPr>
        <p:grpSp>
          <p:nvGrpSpPr>
            <p:cNvPr id="296" name="Google Shape;296;p30"/>
            <p:cNvGrpSpPr/>
            <p:nvPr/>
          </p:nvGrpSpPr>
          <p:grpSpPr>
            <a:xfrm>
              <a:off x="104750" y="206700"/>
              <a:ext cx="9077378" cy="342900"/>
              <a:chOff x="-25" y="0"/>
              <a:chExt cx="9182983" cy="342900"/>
            </a:xfrm>
          </p:grpSpPr>
          <p:sp>
            <p:nvSpPr>
              <p:cNvPr id="297" name="Google Shape;297;p30"/>
              <p:cNvSpPr/>
              <p:nvPr/>
            </p:nvSpPr>
            <p:spPr>
              <a:xfrm>
                <a:off x="-25" y="0"/>
                <a:ext cx="9182983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43778" h="1407" extrusionOk="0">
                    <a:moveTo>
                      <a:pt x="0" y="0"/>
                    </a:moveTo>
                    <a:lnTo>
                      <a:pt x="0" y="1406"/>
                    </a:lnTo>
                    <a:lnTo>
                      <a:pt x="43777" y="1406"/>
                    </a:lnTo>
                    <a:lnTo>
                      <a:pt x="437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98" name="Google Shape;298;p30"/>
              <p:cNvGrpSpPr/>
              <p:nvPr/>
            </p:nvGrpSpPr>
            <p:grpSpPr>
              <a:xfrm>
                <a:off x="215975" y="111150"/>
                <a:ext cx="642950" cy="120600"/>
                <a:chOff x="215975" y="152625"/>
                <a:chExt cx="642950" cy="120600"/>
              </a:xfrm>
            </p:grpSpPr>
            <p:sp>
              <p:nvSpPr>
                <p:cNvPr id="299" name="Google Shape;299;p30"/>
                <p:cNvSpPr/>
                <p:nvPr/>
              </p:nvSpPr>
              <p:spPr>
                <a:xfrm>
                  <a:off x="215975" y="152625"/>
                  <a:ext cx="120600" cy="120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0" name="Google Shape;300;p30"/>
                <p:cNvSpPr/>
                <p:nvPr/>
              </p:nvSpPr>
              <p:spPr>
                <a:xfrm>
                  <a:off x="477150" y="152625"/>
                  <a:ext cx="120600" cy="120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1" name="Google Shape;301;p30"/>
                <p:cNvSpPr/>
                <p:nvPr/>
              </p:nvSpPr>
              <p:spPr>
                <a:xfrm>
                  <a:off x="738325" y="152625"/>
                  <a:ext cx="120600" cy="120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cxnSp>
          <p:nvCxnSpPr>
            <p:cNvPr id="302" name="Google Shape;302;p30"/>
            <p:cNvCxnSpPr/>
            <p:nvPr/>
          </p:nvCxnSpPr>
          <p:spPr>
            <a:xfrm>
              <a:off x="104775" y="204750"/>
              <a:ext cx="0" cy="4938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3" name="Google Shape;303;p30"/>
          <p:cNvGrpSpPr/>
          <p:nvPr/>
        </p:nvGrpSpPr>
        <p:grpSpPr>
          <a:xfrm>
            <a:off x="209401" y="540900"/>
            <a:ext cx="11982580" cy="6330400"/>
            <a:chOff x="104746" y="204750"/>
            <a:chExt cx="8986935" cy="4747800"/>
          </a:xfrm>
        </p:grpSpPr>
        <p:grpSp>
          <p:nvGrpSpPr>
            <p:cNvPr id="304" name="Google Shape;304;p30"/>
            <p:cNvGrpSpPr/>
            <p:nvPr/>
          </p:nvGrpSpPr>
          <p:grpSpPr>
            <a:xfrm>
              <a:off x="104746" y="206700"/>
              <a:ext cx="8986935" cy="342900"/>
              <a:chOff x="-29" y="0"/>
              <a:chExt cx="9091487" cy="342900"/>
            </a:xfrm>
          </p:grpSpPr>
          <p:sp>
            <p:nvSpPr>
              <p:cNvPr id="305" name="Google Shape;305;p30"/>
              <p:cNvSpPr/>
              <p:nvPr/>
            </p:nvSpPr>
            <p:spPr>
              <a:xfrm>
                <a:off x="-29" y="0"/>
                <a:ext cx="9091487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43778" h="1407" extrusionOk="0">
                    <a:moveTo>
                      <a:pt x="0" y="0"/>
                    </a:moveTo>
                    <a:lnTo>
                      <a:pt x="0" y="1406"/>
                    </a:lnTo>
                    <a:lnTo>
                      <a:pt x="43777" y="1406"/>
                    </a:lnTo>
                    <a:lnTo>
                      <a:pt x="4377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06" name="Google Shape;306;p30"/>
              <p:cNvGrpSpPr/>
              <p:nvPr/>
            </p:nvGrpSpPr>
            <p:grpSpPr>
              <a:xfrm>
                <a:off x="215975" y="111150"/>
                <a:ext cx="642950" cy="120600"/>
                <a:chOff x="215975" y="152625"/>
                <a:chExt cx="642950" cy="120600"/>
              </a:xfrm>
            </p:grpSpPr>
            <p:sp>
              <p:nvSpPr>
                <p:cNvPr id="307" name="Google Shape;307;p30"/>
                <p:cNvSpPr/>
                <p:nvPr/>
              </p:nvSpPr>
              <p:spPr>
                <a:xfrm>
                  <a:off x="215975" y="152625"/>
                  <a:ext cx="120600" cy="120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8" name="Google Shape;308;p30"/>
                <p:cNvSpPr/>
                <p:nvPr/>
              </p:nvSpPr>
              <p:spPr>
                <a:xfrm>
                  <a:off x="477150" y="152625"/>
                  <a:ext cx="120600" cy="120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9" name="Google Shape;309;p30"/>
                <p:cNvSpPr/>
                <p:nvPr/>
              </p:nvSpPr>
              <p:spPr>
                <a:xfrm>
                  <a:off x="738325" y="152625"/>
                  <a:ext cx="120600" cy="120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cxnSp>
          <p:nvCxnSpPr>
            <p:cNvPr id="310" name="Google Shape;310;p30"/>
            <p:cNvCxnSpPr/>
            <p:nvPr/>
          </p:nvCxnSpPr>
          <p:spPr>
            <a:xfrm>
              <a:off x="104775" y="204750"/>
              <a:ext cx="0" cy="4747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178477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24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400" y="732800"/>
            <a:ext cx="102872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400" y="1536633"/>
            <a:ext cx="10287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●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○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■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●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○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■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●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○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■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08001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5" r:id="rId4"/>
    <p:sldLayoutId id="2147483676" r:id="rId5"/>
    <p:sldLayoutId id="2147483677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jfi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0D228-7D02-4788-BC57-0A84BA562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438" y="608013"/>
            <a:ext cx="9001462" cy="2387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QUẢN LÝ F0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TẠI NƠI CƯ NGỤ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42463-45FF-4318-BBA5-B8C7B6D86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2906713"/>
            <a:ext cx="9001462" cy="2455862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PGS. TS.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Hiếu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7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7906-4FA7-46DE-9036-316D610E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HƯỚNG DẪN TẠM THỜI </a:t>
            </a:r>
            <a:br>
              <a:rPr lang="en-US" dirty="0"/>
            </a:br>
            <a:r>
              <a:rPr lang="en-US" dirty="0"/>
              <a:t>QUẢN LÝ F0 COVID 19 TẠI NHÀ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868B6-1324-4A4E-8253-934490D7F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96064"/>
            <a:ext cx="10810845" cy="39796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Theo </a:t>
            </a:r>
            <a:r>
              <a:rPr lang="en-US" sz="2800" dirty="0" err="1"/>
              <a:t>dõi</a:t>
            </a:r>
            <a:r>
              <a:rPr lang="en-US" sz="2800" dirty="0"/>
              <a:t> – </a:t>
            </a:r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/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F0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:</a:t>
            </a:r>
          </a:p>
          <a:p>
            <a:pPr lvl="1"/>
            <a:r>
              <a:rPr lang="en-US" sz="2600" dirty="0" err="1"/>
              <a:t>Hướng</a:t>
            </a:r>
            <a:r>
              <a:rPr lang="en-US" sz="2600" dirty="0"/>
              <a:t> </a:t>
            </a:r>
            <a:r>
              <a:rPr lang="en-US" sz="2600" dirty="0" err="1"/>
              <a:t>dẫn</a:t>
            </a:r>
            <a:r>
              <a:rPr lang="en-US" sz="2600" dirty="0"/>
              <a:t> </a:t>
            </a:r>
            <a:r>
              <a:rPr lang="en-US" sz="2600" dirty="0" err="1"/>
              <a:t>chăm</a:t>
            </a:r>
            <a:r>
              <a:rPr lang="en-US" sz="2600" dirty="0"/>
              <a:t> </a:t>
            </a:r>
            <a:r>
              <a:rPr lang="en-US" sz="2600" dirty="0" err="1"/>
              <a:t>sóc</a:t>
            </a:r>
            <a:r>
              <a:rPr lang="en-US" sz="2600" dirty="0"/>
              <a:t>/</a:t>
            </a:r>
            <a:r>
              <a:rPr lang="en-US" sz="2600" dirty="0" err="1"/>
              <a:t>tự</a:t>
            </a:r>
            <a:r>
              <a:rPr lang="en-US" sz="2600" dirty="0"/>
              <a:t> </a:t>
            </a:r>
            <a:r>
              <a:rPr lang="en-US" sz="2600" dirty="0" err="1"/>
              <a:t>chăm</a:t>
            </a:r>
            <a:r>
              <a:rPr lang="en-US" sz="2600" dirty="0"/>
              <a:t> </a:t>
            </a:r>
            <a:r>
              <a:rPr lang="en-US" sz="2600" dirty="0" err="1"/>
              <a:t>sóc</a:t>
            </a:r>
            <a:endParaRPr lang="en-US" sz="2600" dirty="0"/>
          </a:p>
          <a:p>
            <a:pPr lvl="1"/>
            <a:r>
              <a:rPr lang="en-US" sz="2600" dirty="0" err="1"/>
              <a:t>Điều</a:t>
            </a:r>
            <a:r>
              <a:rPr lang="en-US" sz="2600" dirty="0"/>
              <a:t> </a:t>
            </a:r>
            <a:r>
              <a:rPr lang="en-US" sz="2600" dirty="0" err="1"/>
              <a:t>trị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triệu</a:t>
            </a:r>
            <a:r>
              <a:rPr lang="en-US" sz="2600" dirty="0"/>
              <a:t> </a:t>
            </a:r>
            <a:r>
              <a:rPr lang="en-US" sz="2600" dirty="0" err="1"/>
              <a:t>chứng</a:t>
            </a:r>
            <a:r>
              <a:rPr lang="en-US" sz="2600" dirty="0"/>
              <a:t>: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sốt</a:t>
            </a:r>
            <a:r>
              <a:rPr lang="en-US" sz="2600" dirty="0"/>
              <a:t>, </a:t>
            </a:r>
            <a:r>
              <a:rPr lang="en-US" sz="2600" dirty="0" err="1"/>
              <a:t>bù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điện</a:t>
            </a:r>
            <a:r>
              <a:rPr lang="en-US" sz="2600" dirty="0"/>
              <a:t> </a:t>
            </a:r>
            <a:r>
              <a:rPr lang="en-US" sz="2600" dirty="0" err="1"/>
              <a:t>giải</a:t>
            </a:r>
            <a:endParaRPr lang="en-US" sz="2600" dirty="0"/>
          </a:p>
          <a:p>
            <a:pPr lvl="1"/>
            <a:r>
              <a:rPr lang="en-US" sz="2600" dirty="0" err="1"/>
              <a:t>Phát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 </a:t>
            </a:r>
            <a:r>
              <a:rPr lang="en-US" sz="2600" dirty="0" err="1"/>
              <a:t>sớm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diễn</a:t>
            </a:r>
            <a:r>
              <a:rPr lang="en-US" sz="2600" dirty="0"/>
              <a:t> </a:t>
            </a:r>
            <a:r>
              <a:rPr lang="en-US" sz="2600" dirty="0" err="1"/>
              <a:t>biến</a:t>
            </a:r>
            <a:r>
              <a:rPr lang="en-US" sz="2600" dirty="0"/>
              <a:t> </a:t>
            </a:r>
            <a:r>
              <a:rPr lang="en-US" sz="2600" dirty="0" err="1"/>
              <a:t>xấu</a:t>
            </a:r>
            <a:r>
              <a:rPr lang="en-US" sz="2600" dirty="0"/>
              <a:t>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liên</a:t>
            </a:r>
            <a:r>
              <a:rPr lang="en-US" sz="2600" dirty="0"/>
              <a:t> </a:t>
            </a:r>
            <a:r>
              <a:rPr lang="en-US" sz="2600" dirty="0" err="1"/>
              <a:t>hệ</a:t>
            </a:r>
            <a:r>
              <a:rPr lang="en-US" sz="2600" dirty="0"/>
              <a:t> </a:t>
            </a:r>
            <a:r>
              <a:rPr lang="en-US" sz="2600" dirty="0" err="1"/>
              <a:t>đưa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BV </a:t>
            </a:r>
            <a:r>
              <a:rPr lang="en-US" sz="2600" dirty="0" err="1"/>
              <a:t>kịp</a:t>
            </a:r>
            <a:r>
              <a:rPr lang="en-US" sz="2600" dirty="0"/>
              <a:t> </a:t>
            </a:r>
            <a:r>
              <a:rPr lang="en-US" sz="2600" dirty="0" err="1"/>
              <a:t>thời</a:t>
            </a:r>
            <a:r>
              <a:rPr lang="en-US" sz="2600" dirty="0"/>
              <a:t>:</a:t>
            </a:r>
          </a:p>
          <a:p>
            <a:pPr lvl="2"/>
            <a:r>
              <a:rPr lang="en-US" sz="2400" dirty="0">
                <a:solidFill>
                  <a:srgbClr val="FFFF00"/>
                </a:solidFill>
              </a:rPr>
              <a:t>SpO2&lt;/= 94%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endParaRPr lang="en-US" sz="2400" dirty="0"/>
          </a:p>
          <a:p>
            <a:pPr lvl="2"/>
            <a:r>
              <a:rPr lang="en-US" sz="2400" dirty="0"/>
              <a:t>Ý </a:t>
            </a:r>
            <a:r>
              <a:rPr lang="en-US" sz="2400" dirty="0" err="1"/>
              <a:t>thức</a:t>
            </a:r>
            <a:endParaRPr lang="en-US" sz="2400" dirty="0"/>
          </a:p>
          <a:p>
            <a:pPr lvl="2"/>
            <a:r>
              <a:rPr lang="en-US" sz="2400" dirty="0" err="1"/>
              <a:t>Rối</a:t>
            </a:r>
            <a:r>
              <a:rPr lang="en-US" sz="2400" dirty="0"/>
              <a:t> </a:t>
            </a:r>
            <a:r>
              <a:rPr lang="en-US" sz="2400" dirty="0" err="1"/>
              <a:t>loạn</a:t>
            </a:r>
            <a:r>
              <a:rPr lang="en-US" sz="2400" dirty="0"/>
              <a:t> </a:t>
            </a:r>
            <a:r>
              <a:rPr lang="en-US" sz="2400" dirty="0" err="1"/>
              <a:t>nhịp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, HA….</a:t>
            </a:r>
          </a:p>
          <a:p>
            <a:pPr lvl="1"/>
            <a:endParaRPr lang="en-US" sz="2400" dirty="0"/>
          </a:p>
          <a:p>
            <a:pPr lvl="1"/>
            <a:endParaRPr lang="en-US" sz="26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097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6"/>
          <p:cNvSpPr/>
          <p:nvPr/>
        </p:nvSpPr>
        <p:spPr>
          <a:xfrm>
            <a:off x="7396190" y="1713465"/>
            <a:ext cx="1000623" cy="7898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01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25F5117-29D9-43D7-A3FC-44722CC76CA8}"/>
              </a:ext>
            </a:extLst>
          </p:cNvPr>
          <p:cNvGrpSpPr/>
          <p:nvPr/>
        </p:nvGrpSpPr>
        <p:grpSpPr>
          <a:xfrm>
            <a:off x="8402257" y="1775153"/>
            <a:ext cx="3560836" cy="908044"/>
            <a:chOff x="3997681" y="1665711"/>
            <a:chExt cx="6473309" cy="90804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A4F6559-5317-4672-8706-00EBB590B5B5}"/>
                </a:ext>
              </a:extLst>
            </p:cNvPr>
            <p:cNvSpPr txBox="1"/>
            <p:nvPr/>
          </p:nvSpPr>
          <p:spPr>
            <a:xfrm>
              <a:off x="3997681" y="1665711"/>
              <a:ext cx="64733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400" kern="0">
                  <a:solidFill>
                    <a:srgbClr val="FFC000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  <a:sym typeface="Arial"/>
                </a:rPr>
                <a:t>Nhịp tim: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8BE3970-4D8F-490E-9536-378820A2194B}"/>
                </a:ext>
              </a:extLst>
            </p:cNvPr>
            <p:cNvSpPr/>
            <p:nvPr/>
          </p:nvSpPr>
          <p:spPr>
            <a:xfrm>
              <a:off x="3997683" y="1967307"/>
              <a:ext cx="6463410" cy="606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107000"/>
                </a:lnSpc>
                <a:buClr>
                  <a:srgbClr val="000000"/>
                </a:buClr>
              </a:pPr>
              <a:r>
                <a:rPr lang="en-US" sz="1600" kern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&gt; 120 nhịp/phút hoặc &lt; 50 nhịp/phút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98D9EA2-0385-4A0C-9118-847A10589FFA}"/>
              </a:ext>
            </a:extLst>
          </p:cNvPr>
          <p:cNvGrpSpPr/>
          <p:nvPr/>
        </p:nvGrpSpPr>
        <p:grpSpPr>
          <a:xfrm>
            <a:off x="8444882" y="3200893"/>
            <a:ext cx="3795188" cy="644577"/>
            <a:chOff x="3997681" y="1665710"/>
            <a:chExt cx="6473309" cy="64457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937A204-4FE8-41A7-97E4-08B054FADD0B}"/>
                </a:ext>
              </a:extLst>
            </p:cNvPr>
            <p:cNvSpPr txBox="1"/>
            <p:nvPr/>
          </p:nvSpPr>
          <p:spPr>
            <a:xfrm>
              <a:off x="3997681" y="1665710"/>
              <a:ext cx="64733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400" kern="0">
                  <a:solidFill>
                    <a:srgbClr val="FFC000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  <a:sym typeface="Arial"/>
                </a:rPr>
                <a:t>Huyết áp thấp</a:t>
              </a:r>
              <a:endParaRPr lang="en-US" sz="1400" kern="0" dirty="0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1C8926F-B200-4484-979A-54F9205A44CB}"/>
                </a:ext>
              </a:extLst>
            </p:cNvPr>
            <p:cNvSpPr/>
            <p:nvPr/>
          </p:nvSpPr>
          <p:spPr>
            <a:xfrm>
              <a:off x="3997683" y="1967307"/>
              <a:ext cx="6463409" cy="34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107000"/>
                </a:lnSpc>
                <a:buClr>
                  <a:srgbClr val="000000"/>
                </a:buClr>
              </a:pPr>
              <a:r>
                <a:rPr lang="en-US" sz="1600" kern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HATT &lt; 90 mmHg, HATTr &lt; 60 mmHg.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41F0BA9-AB1B-4A4A-ABD0-1440FD9A1A1E}"/>
              </a:ext>
            </a:extLst>
          </p:cNvPr>
          <p:cNvGrpSpPr/>
          <p:nvPr/>
        </p:nvGrpSpPr>
        <p:grpSpPr>
          <a:xfrm>
            <a:off x="8484013" y="4447739"/>
            <a:ext cx="3562615" cy="949513"/>
            <a:chOff x="3997681" y="1665711"/>
            <a:chExt cx="6473309" cy="8347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93A302F-549A-4680-9362-351F48C03053}"/>
                </a:ext>
              </a:extLst>
            </p:cNvPr>
            <p:cNvSpPr txBox="1"/>
            <p:nvPr/>
          </p:nvSpPr>
          <p:spPr>
            <a:xfrm>
              <a:off x="3997681" y="1665711"/>
              <a:ext cx="6473309" cy="270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400" kern="0">
                  <a:solidFill>
                    <a:srgbClr val="FFC000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  <a:sym typeface="Arial"/>
                </a:rPr>
                <a:t>Đau tức ngực</a:t>
              </a:r>
              <a:endParaRPr lang="en-US" sz="1400" kern="0" dirty="0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Arial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8417797-FC9F-4F91-B2E3-93633D7C6CB4}"/>
                </a:ext>
              </a:extLst>
            </p:cNvPr>
            <p:cNvSpPr/>
            <p:nvPr/>
          </p:nvSpPr>
          <p:spPr>
            <a:xfrm>
              <a:off x="3997683" y="1967307"/>
              <a:ext cx="6463410" cy="533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107000"/>
                </a:lnSpc>
                <a:buClr>
                  <a:srgbClr val="000000"/>
                </a:buClr>
              </a:pPr>
              <a:r>
                <a:rPr lang="en-US" sz="1600" kern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Đau thường xuyên, cảm giác bó thắt ngực, đau tăng khi hít sâu.</a:t>
              </a:r>
              <a:endParaRPr lang="id-ID" sz="1600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A3BE3AA-4D4F-497C-9C26-FF06434E20C7}"/>
              </a:ext>
            </a:extLst>
          </p:cNvPr>
          <p:cNvGrpSpPr/>
          <p:nvPr/>
        </p:nvGrpSpPr>
        <p:grpSpPr>
          <a:xfrm>
            <a:off x="360512" y="1042016"/>
            <a:ext cx="3587129" cy="908044"/>
            <a:chOff x="1069112" y="-1992651"/>
            <a:chExt cx="6473309" cy="90804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CE2373A-8BE0-4CDB-8724-FF4CC9A3F07A}"/>
                </a:ext>
              </a:extLst>
            </p:cNvPr>
            <p:cNvSpPr txBox="1"/>
            <p:nvPr/>
          </p:nvSpPr>
          <p:spPr>
            <a:xfrm>
              <a:off x="1069112" y="-1992651"/>
              <a:ext cx="64733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9170">
                <a:buClr>
                  <a:srgbClr val="000000"/>
                </a:buClr>
              </a:pPr>
              <a:r>
                <a:rPr lang="en-US" sz="1400" kern="0">
                  <a:solidFill>
                    <a:srgbClr val="FFC000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  <a:sym typeface="Arial"/>
                </a:rPr>
                <a:t>Thần kinh</a:t>
              </a:r>
              <a:endParaRPr lang="en-US" sz="1400" kern="0" dirty="0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Arial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518226D-0E2C-475B-8D34-9CCB0AE07A66}"/>
                </a:ext>
              </a:extLst>
            </p:cNvPr>
            <p:cNvSpPr/>
            <p:nvPr/>
          </p:nvSpPr>
          <p:spPr>
            <a:xfrm>
              <a:off x="1069114" y="-1691055"/>
              <a:ext cx="6463407" cy="606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107000"/>
                </a:lnSpc>
                <a:buClr>
                  <a:srgbClr val="000000"/>
                </a:buClr>
              </a:pPr>
              <a:r>
                <a:rPr lang="en-US" sz="1600" kern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Lú lẫn, ngủ rũ, lơ mơ, rất mệt/ mệt lả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9FCB953-2004-41F3-8B2E-7E3A28267579}"/>
              </a:ext>
            </a:extLst>
          </p:cNvPr>
          <p:cNvGrpSpPr/>
          <p:nvPr/>
        </p:nvGrpSpPr>
        <p:grpSpPr>
          <a:xfrm>
            <a:off x="52170" y="2036358"/>
            <a:ext cx="3834564" cy="1171514"/>
            <a:chOff x="3767695" y="1665711"/>
            <a:chExt cx="6703295" cy="117151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8198053-EEE7-429B-9912-9D5A5F72C406}"/>
                </a:ext>
              </a:extLst>
            </p:cNvPr>
            <p:cNvSpPr txBox="1"/>
            <p:nvPr/>
          </p:nvSpPr>
          <p:spPr>
            <a:xfrm>
              <a:off x="3997682" y="1665711"/>
              <a:ext cx="6473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9170">
                <a:buClr>
                  <a:srgbClr val="000000"/>
                </a:buClr>
              </a:pPr>
              <a:r>
                <a:rPr lang="en-US" sz="1400" kern="0">
                  <a:solidFill>
                    <a:srgbClr val="FFC000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  <a:sym typeface="Arial"/>
                </a:rPr>
                <a:t>Hô hấp</a:t>
              </a:r>
              <a:endParaRPr lang="en-US" sz="1400" kern="0" dirty="0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Arial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5379993-2A0A-4DE4-9BFC-17604497CB57}"/>
                </a:ext>
              </a:extLst>
            </p:cNvPr>
            <p:cNvSpPr/>
            <p:nvPr/>
          </p:nvSpPr>
          <p:spPr>
            <a:xfrm>
              <a:off x="3767695" y="1967307"/>
              <a:ext cx="6693401" cy="8699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219170">
                <a:lnSpc>
                  <a:spcPct val="107000"/>
                </a:lnSpc>
                <a:buClr>
                  <a:srgbClr val="000000"/>
                </a:buClr>
              </a:pPr>
              <a:r>
                <a:rPr lang="en-US" sz="1600" kern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Khó thở, thở hụt hơi, hoặc nhịp thở nhanh &gt; 25 lần/phút hoặc SpO2 ≤ 94%.</a:t>
              </a:r>
            </a:p>
          </p:txBody>
        </p:sp>
      </p:grpSp>
      <p:pic>
        <p:nvPicPr>
          <p:cNvPr id="2" name="Picture 1" descr="E:\websites\free-power-point-templates\2012\logos.png">
            <a:extLst>
              <a:ext uri="{FF2B5EF4-FFF2-40B4-BE49-F238E27FC236}">
                <a16:creationId xmlns:a16="http://schemas.microsoft.com/office/drawing/2014/main" id="{4C800366-DB91-426D-9414-0BEEA7A34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9421" y="6488532"/>
            <a:ext cx="754883" cy="27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Google Shape;7300;p73"/>
          <p:cNvSpPr/>
          <p:nvPr/>
        </p:nvSpPr>
        <p:spPr>
          <a:xfrm>
            <a:off x="7422485" y="1838849"/>
            <a:ext cx="992839" cy="610247"/>
          </a:xfrm>
          <a:custGeom>
            <a:avLst/>
            <a:gdLst/>
            <a:ahLst/>
            <a:cxnLst/>
            <a:rect l="l" t="t" r="r" b="b"/>
            <a:pathLst>
              <a:path w="29464" h="18110" extrusionOk="0">
                <a:moveTo>
                  <a:pt x="10365" y="1"/>
                </a:moveTo>
                <a:cubicBezTo>
                  <a:pt x="10212" y="1"/>
                  <a:pt x="10059" y="98"/>
                  <a:pt x="10038" y="297"/>
                </a:cubicBezTo>
                <a:lnTo>
                  <a:pt x="8943" y="10253"/>
                </a:lnTo>
                <a:lnTo>
                  <a:pt x="344" y="10253"/>
                </a:lnTo>
                <a:cubicBezTo>
                  <a:pt x="341" y="10252"/>
                  <a:pt x="338" y="10252"/>
                  <a:pt x="334" y="10252"/>
                </a:cubicBezTo>
                <a:cubicBezTo>
                  <a:pt x="153" y="10252"/>
                  <a:pt x="1" y="10398"/>
                  <a:pt x="1" y="10585"/>
                </a:cubicBezTo>
                <a:cubicBezTo>
                  <a:pt x="1" y="10767"/>
                  <a:pt x="153" y="10912"/>
                  <a:pt x="334" y="10912"/>
                </a:cubicBezTo>
                <a:cubicBezTo>
                  <a:pt x="338" y="10912"/>
                  <a:pt x="341" y="10912"/>
                  <a:pt x="344" y="10912"/>
                </a:cubicBezTo>
                <a:lnTo>
                  <a:pt x="9231" y="10912"/>
                </a:lnTo>
                <a:cubicBezTo>
                  <a:pt x="9400" y="10912"/>
                  <a:pt x="9542" y="10787"/>
                  <a:pt x="9558" y="10618"/>
                </a:cubicBezTo>
                <a:lnTo>
                  <a:pt x="10240" y="4444"/>
                </a:lnTo>
                <a:lnTo>
                  <a:pt x="10910" y="17799"/>
                </a:lnTo>
                <a:cubicBezTo>
                  <a:pt x="10921" y="17968"/>
                  <a:pt x="11057" y="18104"/>
                  <a:pt x="11226" y="18110"/>
                </a:cubicBezTo>
                <a:lnTo>
                  <a:pt x="11242" y="18110"/>
                </a:lnTo>
                <a:cubicBezTo>
                  <a:pt x="11406" y="18110"/>
                  <a:pt x="11542" y="17990"/>
                  <a:pt x="11564" y="17832"/>
                </a:cubicBezTo>
                <a:lnTo>
                  <a:pt x="12724" y="10018"/>
                </a:lnTo>
                <a:lnTo>
                  <a:pt x="13629" y="13680"/>
                </a:lnTo>
                <a:cubicBezTo>
                  <a:pt x="13670" y="13848"/>
                  <a:pt x="13809" y="13929"/>
                  <a:pt x="13948" y="13929"/>
                </a:cubicBezTo>
                <a:cubicBezTo>
                  <a:pt x="14103" y="13929"/>
                  <a:pt x="14257" y="13829"/>
                  <a:pt x="14277" y="13636"/>
                </a:cubicBezTo>
                <a:lnTo>
                  <a:pt x="15056" y="6084"/>
                </a:lnTo>
                <a:lnTo>
                  <a:pt x="16108" y="13004"/>
                </a:lnTo>
                <a:cubicBezTo>
                  <a:pt x="16135" y="13157"/>
                  <a:pt x="16261" y="13271"/>
                  <a:pt x="16419" y="13282"/>
                </a:cubicBezTo>
                <a:cubicBezTo>
                  <a:pt x="16426" y="13283"/>
                  <a:pt x="16434" y="13283"/>
                  <a:pt x="16441" y="13283"/>
                </a:cubicBezTo>
                <a:cubicBezTo>
                  <a:pt x="16590" y="13283"/>
                  <a:pt x="16720" y="13182"/>
                  <a:pt x="16751" y="13037"/>
                </a:cubicBezTo>
                <a:lnTo>
                  <a:pt x="17835" y="8885"/>
                </a:lnTo>
                <a:lnTo>
                  <a:pt x="18331" y="14481"/>
                </a:lnTo>
                <a:cubicBezTo>
                  <a:pt x="18348" y="14650"/>
                  <a:pt x="18489" y="14781"/>
                  <a:pt x="18658" y="14781"/>
                </a:cubicBezTo>
                <a:lnTo>
                  <a:pt x="18664" y="14781"/>
                </a:lnTo>
                <a:cubicBezTo>
                  <a:pt x="18827" y="14781"/>
                  <a:pt x="18969" y="14655"/>
                  <a:pt x="18991" y="14492"/>
                </a:cubicBezTo>
                <a:lnTo>
                  <a:pt x="19721" y="7806"/>
                </a:lnTo>
                <a:lnTo>
                  <a:pt x="20353" y="10961"/>
                </a:lnTo>
                <a:cubicBezTo>
                  <a:pt x="20380" y="11113"/>
                  <a:pt x="20516" y="11228"/>
                  <a:pt x="20674" y="11228"/>
                </a:cubicBezTo>
                <a:lnTo>
                  <a:pt x="29120" y="11228"/>
                </a:lnTo>
                <a:cubicBezTo>
                  <a:pt x="29124" y="11228"/>
                  <a:pt x="29127" y="11228"/>
                  <a:pt x="29130" y="11228"/>
                </a:cubicBezTo>
                <a:cubicBezTo>
                  <a:pt x="29316" y="11228"/>
                  <a:pt x="29464" y="11083"/>
                  <a:pt x="29464" y="10895"/>
                </a:cubicBezTo>
                <a:cubicBezTo>
                  <a:pt x="29464" y="10716"/>
                  <a:pt x="29321" y="10568"/>
                  <a:pt x="29139" y="10568"/>
                </a:cubicBezTo>
                <a:cubicBezTo>
                  <a:pt x="29133" y="10568"/>
                  <a:pt x="29127" y="10568"/>
                  <a:pt x="29120" y="10569"/>
                </a:cubicBezTo>
                <a:lnTo>
                  <a:pt x="20941" y="10569"/>
                </a:lnTo>
                <a:lnTo>
                  <a:pt x="19950" y="5594"/>
                </a:lnTo>
                <a:cubicBezTo>
                  <a:pt x="19918" y="5434"/>
                  <a:pt x="19782" y="5326"/>
                  <a:pt x="19623" y="5326"/>
                </a:cubicBezTo>
                <a:cubicBezTo>
                  <a:pt x="19620" y="5326"/>
                  <a:pt x="19616" y="5327"/>
                  <a:pt x="19612" y="5327"/>
                </a:cubicBezTo>
                <a:cubicBezTo>
                  <a:pt x="19448" y="5332"/>
                  <a:pt x="19318" y="5457"/>
                  <a:pt x="19301" y="5621"/>
                </a:cubicBezTo>
                <a:lnTo>
                  <a:pt x="18691" y="11130"/>
                </a:lnTo>
                <a:lnTo>
                  <a:pt x="18320" y="6940"/>
                </a:lnTo>
                <a:cubicBezTo>
                  <a:pt x="18303" y="6745"/>
                  <a:pt x="18148" y="6642"/>
                  <a:pt x="17994" y="6642"/>
                </a:cubicBezTo>
                <a:cubicBezTo>
                  <a:pt x="17857" y="6642"/>
                  <a:pt x="17721" y="6722"/>
                  <a:pt x="17677" y="6890"/>
                </a:cubicBezTo>
                <a:lnTo>
                  <a:pt x="16517" y="11326"/>
                </a:lnTo>
                <a:lnTo>
                  <a:pt x="15318" y="3441"/>
                </a:lnTo>
                <a:cubicBezTo>
                  <a:pt x="15291" y="3278"/>
                  <a:pt x="15149" y="3158"/>
                  <a:pt x="14986" y="3158"/>
                </a:cubicBezTo>
                <a:cubicBezTo>
                  <a:pt x="14817" y="3163"/>
                  <a:pt x="14680" y="3289"/>
                  <a:pt x="14664" y="3452"/>
                </a:cubicBezTo>
                <a:lnTo>
                  <a:pt x="13814" y="11696"/>
                </a:lnTo>
                <a:lnTo>
                  <a:pt x="12959" y="8242"/>
                </a:lnTo>
                <a:cubicBezTo>
                  <a:pt x="12922" y="8096"/>
                  <a:pt x="12792" y="7990"/>
                  <a:pt x="12642" y="7990"/>
                </a:cubicBezTo>
                <a:cubicBezTo>
                  <a:pt x="12635" y="7990"/>
                  <a:pt x="12628" y="7991"/>
                  <a:pt x="12621" y="7991"/>
                </a:cubicBezTo>
                <a:cubicBezTo>
                  <a:pt x="12468" y="8002"/>
                  <a:pt x="12337" y="8117"/>
                  <a:pt x="12316" y="8275"/>
                </a:cubicBezTo>
                <a:lnTo>
                  <a:pt x="11400" y="14437"/>
                </a:lnTo>
                <a:lnTo>
                  <a:pt x="10697" y="314"/>
                </a:lnTo>
                <a:cubicBezTo>
                  <a:pt x="10686" y="107"/>
                  <a:pt x="10525" y="1"/>
                  <a:pt x="10365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0" name="Google Shape;7429;p73"/>
          <p:cNvGrpSpPr/>
          <p:nvPr/>
        </p:nvGrpSpPr>
        <p:grpSpPr>
          <a:xfrm>
            <a:off x="4863698" y="1100596"/>
            <a:ext cx="2342052" cy="5160963"/>
            <a:chOff x="4588296" y="1557988"/>
            <a:chExt cx="402414" cy="1136125"/>
          </a:xfrm>
        </p:grpSpPr>
        <p:sp>
          <p:nvSpPr>
            <p:cNvPr id="51" name="Google Shape;7430;p73"/>
            <p:cNvSpPr/>
            <p:nvPr/>
          </p:nvSpPr>
          <p:spPr>
            <a:xfrm>
              <a:off x="4588296" y="1557988"/>
              <a:ext cx="402414" cy="1136125"/>
            </a:xfrm>
            <a:custGeom>
              <a:avLst/>
              <a:gdLst/>
              <a:ahLst/>
              <a:cxnLst/>
              <a:rect l="l" t="t" r="r" b="b"/>
              <a:pathLst>
                <a:path w="15923" h="44955" extrusionOk="0">
                  <a:moveTo>
                    <a:pt x="7907" y="1"/>
                  </a:moveTo>
                  <a:lnTo>
                    <a:pt x="7907" y="17"/>
                  </a:lnTo>
                  <a:cubicBezTo>
                    <a:pt x="7586" y="61"/>
                    <a:pt x="6670" y="235"/>
                    <a:pt x="6262" y="764"/>
                  </a:cubicBezTo>
                  <a:cubicBezTo>
                    <a:pt x="5760" y="1412"/>
                    <a:pt x="5973" y="2818"/>
                    <a:pt x="5973" y="2818"/>
                  </a:cubicBezTo>
                  <a:cubicBezTo>
                    <a:pt x="5499" y="2976"/>
                    <a:pt x="5646" y="3597"/>
                    <a:pt x="5859" y="3848"/>
                  </a:cubicBezTo>
                  <a:cubicBezTo>
                    <a:pt x="6071" y="4098"/>
                    <a:pt x="6060" y="4420"/>
                    <a:pt x="6164" y="4523"/>
                  </a:cubicBezTo>
                  <a:cubicBezTo>
                    <a:pt x="6203" y="4570"/>
                    <a:pt x="6256" y="4595"/>
                    <a:pt x="6311" y="4595"/>
                  </a:cubicBezTo>
                  <a:cubicBezTo>
                    <a:pt x="6333" y="4595"/>
                    <a:pt x="6355" y="4591"/>
                    <a:pt x="6376" y="4583"/>
                  </a:cubicBezTo>
                  <a:cubicBezTo>
                    <a:pt x="6474" y="4812"/>
                    <a:pt x="6534" y="5057"/>
                    <a:pt x="6551" y="5308"/>
                  </a:cubicBezTo>
                  <a:cubicBezTo>
                    <a:pt x="6551" y="6540"/>
                    <a:pt x="5608" y="7177"/>
                    <a:pt x="3695" y="7624"/>
                  </a:cubicBezTo>
                  <a:cubicBezTo>
                    <a:pt x="1788" y="8071"/>
                    <a:pt x="1848" y="10610"/>
                    <a:pt x="1963" y="11618"/>
                  </a:cubicBezTo>
                  <a:cubicBezTo>
                    <a:pt x="2077" y="12621"/>
                    <a:pt x="1690" y="14419"/>
                    <a:pt x="1243" y="15743"/>
                  </a:cubicBezTo>
                  <a:cubicBezTo>
                    <a:pt x="791" y="17067"/>
                    <a:pt x="600" y="18827"/>
                    <a:pt x="508" y="20053"/>
                  </a:cubicBezTo>
                  <a:cubicBezTo>
                    <a:pt x="415" y="21274"/>
                    <a:pt x="388" y="22696"/>
                    <a:pt x="339" y="23110"/>
                  </a:cubicBezTo>
                  <a:cubicBezTo>
                    <a:pt x="295" y="23524"/>
                    <a:pt x="159" y="24151"/>
                    <a:pt x="83" y="24625"/>
                  </a:cubicBezTo>
                  <a:cubicBezTo>
                    <a:pt x="1" y="25099"/>
                    <a:pt x="219" y="25213"/>
                    <a:pt x="611" y="25655"/>
                  </a:cubicBezTo>
                  <a:cubicBezTo>
                    <a:pt x="886" y="25963"/>
                    <a:pt x="1153" y="26166"/>
                    <a:pt x="1418" y="26166"/>
                  </a:cubicBezTo>
                  <a:cubicBezTo>
                    <a:pt x="1536" y="26166"/>
                    <a:pt x="1654" y="26125"/>
                    <a:pt x="1772" y="26036"/>
                  </a:cubicBezTo>
                  <a:cubicBezTo>
                    <a:pt x="2148" y="25742"/>
                    <a:pt x="2262" y="25290"/>
                    <a:pt x="2137" y="25104"/>
                  </a:cubicBezTo>
                  <a:cubicBezTo>
                    <a:pt x="2079" y="25021"/>
                    <a:pt x="2020" y="24998"/>
                    <a:pt x="1975" y="24998"/>
                  </a:cubicBezTo>
                  <a:cubicBezTo>
                    <a:pt x="1922" y="24998"/>
                    <a:pt x="1886" y="25028"/>
                    <a:pt x="1886" y="25028"/>
                  </a:cubicBezTo>
                  <a:cubicBezTo>
                    <a:pt x="1875" y="24843"/>
                    <a:pt x="1897" y="24652"/>
                    <a:pt x="1952" y="24472"/>
                  </a:cubicBezTo>
                  <a:cubicBezTo>
                    <a:pt x="2050" y="24129"/>
                    <a:pt x="1935" y="23655"/>
                    <a:pt x="1783" y="23290"/>
                  </a:cubicBezTo>
                  <a:cubicBezTo>
                    <a:pt x="1630" y="22930"/>
                    <a:pt x="1423" y="22058"/>
                    <a:pt x="1935" y="20974"/>
                  </a:cubicBezTo>
                  <a:cubicBezTo>
                    <a:pt x="2453" y="19895"/>
                    <a:pt x="3249" y="16604"/>
                    <a:pt x="3221" y="15885"/>
                  </a:cubicBezTo>
                  <a:cubicBezTo>
                    <a:pt x="3199" y="15165"/>
                    <a:pt x="3739" y="13672"/>
                    <a:pt x="3739" y="13672"/>
                  </a:cubicBezTo>
                  <a:cubicBezTo>
                    <a:pt x="3739" y="13672"/>
                    <a:pt x="4148" y="14958"/>
                    <a:pt x="4562" y="16190"/>
                  </a:cubicBezTo>
                  <a:cubicBezTo>
                    <a:pt x="4976" y="17427"/>
                    <a:pt x="4044" y="19819"/>
                    <a:pt x="3635" y="22521"/>
                  </a:cubicBezTo>
                  <a:cubicBezTo>
                    <a:pt x="3221" y="25219"/>
                    <a:pt x="3559" y="27714"/>
                    <a:pt x="3608" y="29028"/>
                  </a:cubicBezTo>
                  <a:cubicBezTo>
                    <a:pt x="3663" y="30335"/>
                    <a:pt x="3891" y="30695"/>
                    <a:pt x="3532" y="31572"/>
                  </a:cubicBezTo>
                  <a:cubicBezTo>
                    <a:pt x="3172" y="32444"/>
                    <a:pt x="3276" y="33605"/>
                    <a:pt x="3276" y="33605"/>
                  </a:cubicBezTo>
                  <a:cubicBezTo>
                    <a:pt x="2480" y="34580"/>
                    <a:pt x="2170" y="36585"/>
                    <a:pt x="2398" y="39233"/>
                  </a:cubicBezTo>
                  <a:cubicBezTo>
                    <a:pt x="2633" y="41882"/>
                    <a:pt x="2660" y="42269"/>
                    <a:pt x="2606" y="43195"/>
                  </a:cubicBezTo>
                  <a:cubicBezTo>
                    <a:pt x="2551" y="44121"/>
                    <a:pt x="1728" y="44072"/>
                    <a:pt x="1576" y="44454"/>
                  </a:cubicBezTo>
                  <a:cubicBezTo>
                    <a:pt x="1423" y="44840"/>
                    <a:pt x="2426" y="44791"/>
                    <a:pt x="3249" y="44917"/>
                  </a:cubicBezTo>
                  <a:cubicBezTo>
                    <a:pt x="3409" y="44942"/>
                    <a:pt x="3542" y="44955"/>
                    <a:pt x="3651" y="44955"/>
                  </a:cubicBezTo>
                  <a:cubicBezTo>
                    <a:pt x="4099" y="44955"/>
                    <a:pt x="4153" y="44740"/>
                    <a:pt x="4175" y="44328"/>
                  </a:cubicBezTo>
                  <a:cubicBezTo>
                    <a:pt x="4202" y="43811"/>
                    <a:pt x="4044" y="42732"/>
                    <a:pt x="4071" y="41293"/>
                  </a:cubicBezTo>
                  <a:cubicBezTo>
                    <a:pt x="4099" y="39855"/>
                    <a:pt x="5047" y="37206"/>
                    <a:pt x="5101" y="36149"/>
                  </a:cubicBezTo>
                  <a:cubicBezTo>
                    <a:pt x="5150" y="35092"/>
                    <a:pt x="5047" y="34400"/>
                    <a:pt x="5641" y="33626"/>
                  </a:cubicBezTo>
                  <a:cubicBezTo>
                    <a:pt x="6229" y="32858"/>
                    <a:pt x="6567" y="29769"/>
                    <a:pt x="7183" y="28281"/>
                  </a:cubicBezTo>
                  <a:cubicBezTo>
                    <a:pt x="7629" y="27202"/>
                    <a:pt x="7864" y="25693"/>
                    <a:pt x="7962" y="24924"/>
                  </a:cubicBezTo>
                  <a:cubicBezTo>
                    <a:pt x="8060" y="25693"/>
                    <a:pt x="8300" y="27202"/>
                    <a:pt x="8741" y="28281"/>
                  </a:cubicBezTo>
                  <a:cubicBezTo>
                    <a:pt x="9357" y="29769"/>
                    <a:pt x="9695" y="32858"/>
                    <a:pt x="10283" y="33626"/>
                  </a:cubicBezTo>
                  <a:cubicBezTo>
                    <a:pt x="10877" y="34400"/>
                    <a:pt x="10774" y="35092"/>
                    <a:pt x="10823" y="36149"/>
                  </a:cubicBezTo>
                  <a:cubicBezTo>
                    <a:pt x="10877" y="37201"/>
                    <a:pt x="11825" y="39849"/>
                    <a:pt x="11852" y="41293"/>
                  </a:cubicBezTo>
                  <a:cubicBezTo>
                    <a:pt x="11880" y="42732"/>
                    <a:pt x="11727" y="43811"/>
                    <a:pt x="11749" y="44328"/>
                  </a:cubicBezTo>
                  <a:cubicBezTo>
                    <a:pt x="11771" y="44740"/>
                    <a:pt x="11825" y="44955"/>
                    <a:pt x="12273" y="44955"/>
                  </a:cubicBezTo>
                  <a:cubicBezTo>
                    <a:pt x="12382" y="44955"/>
                    <a:pt x="12514" y="44942"/>
                    <a:pt x="12675" y="44917"/>
                  </a:cubicBezTo>
                  <a:cubicBezTo>
                    <a:pt x="13498" y="44791"/>
                    <a:pt x="14501" y="44840"/>
                    <a:pt x="14348" y="44454"/>
                  </a:cubicBezTo>
                  <a:cubicBezTo>
                    <a:pt x="14196" y="44067"/>
                    <a:pt x="13373" y="44121"/>
                    <a:pt x="13318" y="43195"/>
                  </a:cubicBezTo>
                  <a:cubicBezTo>
                    <a:pt x="13269" y="42269"/>
                    <a:pt x="13291" y="41882"/>
                    <a:pt x="13525" y="39233"/>
                  </a:cubicBezTo>
                  <a:cubicBezTo>
                    <a:pt x="13754" y="36585"/>
                    <a:pt x="13449" y="34580"/>
                    <a:pt x="12648" y="33605"/>
                  </a:cubicBezTo>
                  <a:cubicBezTo>
                    <a:pt x="12648" y="33605"/>
                    <a:pt x="12752" y="32444"/>
                    <a:pt x="12392" y="31572"/>
                  </a:cubicBezTo>
                  <a:cubicBezTo>
                    <a:pt x="12032" y="30695"/>
                    <a:pt x="12261" y="30335"/>
                    <a:pt x="12316" y="29028"/>
                  </a:cubicBezTo>
                  <a:cubicBezTo>
                    <a:pt x="12365" y="27714"/>
                    <a:pt x="12702" y="25219"/>
                    <a:pt x="12288" y="22521"/>
                  </a:cubicBezTo>
                  <a:cubicBezTo>
                    <a:pt x="11880" y="19819"/>
                    <a:pt x="10953" y="17427"/>
                    <a:pt x="11362" y="16190"/>
                  </a:cubicBezTo>
                  <a:cubicBezTo>
                    <a:pt x="11776" y="14958"/>
                    <a:pt x="12185" y="13672"/>
                    <a:pt x="12185" y="13672"/>
                  </a:cubicBezTo>
                  <a:cubicBezTo>
                    <a:pt x="12185" y="13672"/>
                    <a:pt x="12724" y="15165"/>
                    <a:pt x="12702" y="15885"/>
                  </a:cubicBezTo>
                  <a:cubicBezTo>
                    <a:pt x="12675" y="16604"/>
                    <a:pt x="13471" y="19895"/>
                    <a:pt x="13988" y="20974"/>
                  </a:cubicBezTo>
                  <a:cubicBezTo>
                    <a:pt x="14501" y="22058"/>
                    <a:pt x="14294" y="22930"/>
                    <a:pt x="14141" y="23290"/>
                  </a:cubicBezTo>
                  <a:cubicBezTo>
                    <a:pt x="13988" y="23655"/>
                    <a:pt x="13874" y="24134"/>
                    <a:pt x="13972" y="24472"/>
                  </a:cubicBezTo>
                  <a:cubicBezTo>
                    <a:pt x="14027" y="24652"/>
                    <a:pt x="14048" y="24843"/>
                    <a:pt x="14037" y="25028"/>
                  </a:cubicBezTo>
                  <a:cubicBezTo>
                    <a:pt x="14037" y="25028"/>
                    <a:pt x="14003" y="24999"/>
                    <a:pt x="13951" y="24999"/>
                  </a:cubicBezTo>
                  <a:cubicBezTo>
                    <a:pt x="13905" y="24999"/>
                    <a:pt x="13846" y="25022"/>
                    <a:pt x="13787" y="25110"/>
                  </a:cubicBezTo>
                  <a:cubicBezTo>
                    <a:pt x="13662" y="25290"/>
                    <a:pt x="13776" y="25742"/>
                    <a:pt x="14152" y="26036"/>
                  </a:cubicBezTo>
                  <a:cubicBezTo>
                    <a:pt x="14268" y="26125"/>
                    <a:pt x="14385" y="26166"/>
                    <a:pt x="14503" y="26166"/>
                  </a:cubicBezTo>
                  <a:cubicBezTo>
                    <a:pt x="14768" y="26166"/>
                    <a:pt x="15038" y="25963"/>
                    <a:pt x="15313" y="25655"/>
                  </a:cubicBezTo>
                  <a:cubicBezTo>
                    <a:pt x="15710" y="25213"/>
                    <a:pt x="15923" y="25093"/>
                    <a:pt x="15841" y="24625"/>
                  </a:cubicBezTo>
                  <a:cubicBezTo>
                    <a:pt x="15765" y="24151"/>
                    <a:pt x="15629" y="23524"/>
                    <a:pt x="15580" y="23110"/>
                  </a:cubicBezTo>
                  <a:cubicBezTo>
                    <a:pt x="15531" y="22696"/>
                    <a:pt x="15503" y="21268"/>
                    <a:pt x="15416" y="20048"/>
                  </a:cubicBezTo>
                  <a:cubicBezTo>
                    <a:pt x="15323" y="18827"/>
                    <a:pt x="15133" y="17067"/>
                    <a:pt x="14680" y="15737"/>
                  </a:cubicBezTo>
                  <a:cubicBezTo>
                    <a:pt x="14228" y="14413"/>
                    <a:pt x="13847" y="12615"/>
                    <a:pt x="13961" y="11613"/>
                  </a:cubicBezTo>
                  <a:cubicBezTo>
                    <a:pt x="14076" y="10610"/>
                    <a:pt x="14136" y="8065"/>
                    <a:pt x="12223" y="7619"/>
                  </a:cubicBezTo>
                  <a:cubicBezTo>
                    <a:pt x="10316" y="7177"/>
                    <a:pt x="9368" y="6540"/>
                    <a:pt x="9368" y="5303"/>
                  </a:cubicBezTo>
                  <a:cubicBezTo>
                    <a:pt x="9390" y="5057"/>
                    <a:pt x="9449" y="4812"/>
                    <a:pt x="9542" y="4578"/>
                  </a:cubicBezTo>
                  <a:cubicBezTo>
                    <a:pt x="9564" y="4586"/>
                    <a:pt x="9587" y="4590"/>
                    <a:pt x="9609" y="4590"/>
                  </a:cubicBezTo>
                  <a:cubicBezTo>
                    <a:pt x="9665" y="4590"/>
                    <a:pt x="9720" y="4566"/>
                    <a:pt x="9755" y="4523"/>
                  </a:cubicBezTo>
                  <a:cubicBezTo>
                    <a:pt x="9864" y="4415"/>
                    <a:pt x="9853" y="4098"/>
                    <a:pt x="10065" y="3848"/>
                  </a:cubicBezTo>
                  <a:cubicBezTo>
                    <a:pt x="10278" y="3597"/>
                    <a:pt x="10419" y="2971"/>
                    <a:pt x="9951" y="2818"/>
                  </a:cubicBezTo>
                  <a:cubicBezTo>
                    <a:pt x="9951" y="2818"/>
                    <a:pt x="10163" y="1407"/>
                    <a:pt x="9662" y="764"/>
                  </a:cubicBezTo>
                  <a:cubicBezTo>
                    <a:pt x="9253" y="230"/>
                    <a:pt x="8332" y="61"/>
                    <a:pt x="8016" y="12"/>
                  </a:cubicBezTo>
                  <a:lnTo>
                    <a:pt x="8016" y="1"/>
                  </a:lnTo>
                  <a:lnTo>
                    <a:pt x="7962" y="6"/>
                  </a:lnTo>
                  <a:lnTo>
                    <a:pt x="7907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" name="Google Shape;7431;p73"/>
            <p:cNvGrpSpPr/>
            <p:nvPr/>
          </p:nvGrpSpPr>
          <p:grpSpPr>
            <a:xfrm>
              <a:off x="4708538" y="1583316"/>
              <a:ext cx="163226" cy="588527"/>
              <a:chOff x="4708538" y="1583316"/>
              <a:chExt cx="163226" cy="588527"/>
            </a:xfrm>
          </p:grpSpPr>
          <p:sp>
            <p:nvSpPr>
              <p:cNvPr id="53" name="Google Shape;7432;p73"/>
              <p:cNvSpPr/>
              <p:nvPr/>
            </p:nvSpPr>
            <p:spPr>
              <a:xfrm>
                <a:off x="4708538" y="1775367"/>
                <a:ext cx="163226" cy="158038"/>
              </a:xfrm>
              <a:custGeom>
                <a:avLst/>
                <a:gdLst/>
                <a:ahLst/>
                <a:cxnLst/>
                <a:rect l="l" t="t" r="r" b="b"/>
                <a:pathLst>
                  <a:path w="5853" h="5667" extrusionOk="0">
                    <a:moveTo>
                      <a:pt x="2924" y="0"/>
                    </a:moveTo>
                    <a:cubicBezTo>
                      <a:pt x="2887" y="0"/>
                      <a:pt x="2851" y="8"/>
                      <a:pt x="2818" y="25"/>
                    </a:cubicBezTo>
                    <a:cubicBezTo>
                      <a:pt x="2774" y="52"/>
                      <a:pt x="2747" y="101"/>
                      <a:pt x="2753" y="150"/>
                    </a:cubicBezTo>
                    <a:lnTo>
                      <a:pt x="2780" y="1785"/>
                    </a:lnTo>
                    <a:cubicBezTo>
                      <a:pt x="2780" y="1785"/>
                      <a:pt x="2726" y="1882"/>
                      <a:pt x="2683" y="1882"/>
                    </a:cubicBezTo>
                    <a:cubicBezTo>
                      <a:pt x="2661" y="1882"/>
                      <a:pt x="2642" y="1857"/>
                      <a:pt x="2633" y="1785"/>
                    </a:cubicBezTo>
                    <a:cubicBezTo>
                      <a:pt x="2600" y="1567"/>
                      <a:pt x="2600" y="689"/>
                      <a:pt x="2513" y="471"/>
                    </a:cubicBezTo>
                    <a:cubicBezTo>
                      <a:pt x="2460" y="339"/>
                      <a:pt x="2318" y="240"/>
                      <a:pt x="2142" y="240"/>
                    </a:cubicBezTo>
                    <a:cubicBezTo>
                      <a:pt x="2029" y="240"/>
                      <a:pt x="1903" y="281"/>
                      <a:pt x="1777" y="379"/>
                    </a:cubicBezTo>
                    <a:cubicBezTo>
                      <a:pt x="1450" y="629"/>
                      <a:pt x="535" y="2101"/>
                      <a:pt x="328" y="2880"/>
                    </a:cubicBezTo>
                    <a:cubicBezTo>
                      <a:pt x="126" y="3665"/>
                      <a:pt x="1" y="4629"/>
                      <a:pt x="33" y="5005"/>
                    </a:cubicBezTo>
                    <a:cubicBezTo>
                      <a:pt x="59" y="5363"/>
                      <a:pt x="169" y="5667"/>
                      <a:pt x="486" y="5667"/>
                    </a:cubicBezTo>
                    <a:cubicBezTo>
                      <a:pt x="501" y="5667"/>
                      <a:pt x="518" y="5666"/>
                      <a:pt x="535" y="5664"/>
                    </a:cubicBezTo>
                    <a:cubicBezTo>
                      <a:pt x="889" y="5632"/>
                      <a:pt x="1270" y="5414"/>
                      <a:pt x="1363" y="5321"/>
                    </a:cubicBezTo>
                    <a:cubicBezTo>
                      <a:pt x="1450" y="5228"/>
                      <a:pt x="1477" y="5098"/>
                      <a:pt x="1772" y="5098"/>
                    </a:cubicBezTo>
                    <a:cubicBezTo>
                      <a:pt x="2071" y="5098"/>
                      <a:pt x="2453" y="5038"/>
                      <a:pt x="2540" y="4760"/>
                    </a:cubicBezTo>
                    <a:cubicBezTo>
                      <a:pt x="2627" y="4482"/>
                      <a:pt x="2747" y="3730"/>
                      <a:pt x="2780" y="3414"/>
                    </a:cubicBezTo>
                    <a:cubicBezTo>
                      <a:pt x="2807" y="3103"/>
                      <a:pt x="2747" y="2913"/>
                      <a:pt x="2780" y="2667"/>
                    </a:cubicBezTo>
                    <a:cubicBezTo>
                      <a:pt x="2796" y="2509"/>
                      <a:pt x="2807" y="2351"/>
                      <a:pt x="2807" y="2199"/>
                    </a:cubicBezTo>
                    <a:cubicBezTo>
                      <a:pt x="2840" y="2221"/>
                      <a:pt x="2883" y="2237"/>
                      <a:pt x="2927" y="2237"/>
                    </a:cubicBezTo>
                    <a:cubicBezTo>
                      <a:pt x="2970" y="2237"/>
                      <a:pt x="3014" y="2221"/>
                      <a:pt x="3047" y="2199"/>
                    </a:cubicBezTo>
                    <a:cubicBezTo>
                      <a:pt x="3052" y="2351"/>
                      <a:pt x="3058" y="2509"/>
                      <a:pt x="3079" y="2667"/>
                    </a:cubicBezTo>
                    <a:cubicBezTo>
                      <a:pt x="3107" y="2918"/>
                      <a:pt x="3047" y="3103"/>
                      <a:pt x="3079" y="3414"/>
                    </a:cubicBezTo>
                    <a:cubicBezTo>
                      <a:pt x="3107" y="3724"/>
                      <a:pt x="3227" y="4476"/>
                      <a:pt x="3314" y="4760"/>
                    </a:cubicBezTo>
                    <a:cubicBezTo>
                      <a:pt x="3401" y="5043"/>
                      <a:pt x="3788" y="5098"/>
                      <a:pt x="4082" y="5098"/>
                    </a:cubicBezTo>
                    <a:cubicBezTo>
                      <a:pt x="4376" y="5098"/>
                      <a:pt x="4404" y="5223"/>
                      <a:pt x="4496" y="5321"/>
                    </a:cubicBezTo>
                    <a:cubicBezTo>
                      <a:pt x="4583" y="5414"/>
                      <a:pt x="4965" y="5632"/>
                      <a:pt x="5319" y="5664"/>
                    </a:cubicBezTo>
                    <a:cubicBezTo>
                      <a:pt x="5336" y="5666"/>
                      <a:pt x="5352" y="5667"/>
                      <a:pt x="5368" y="5667"/>
                    </a:cubicBezTo>
                    <a:cubicBezTo>
                      <a:pt x="5684" y="5667"/>
                      <a:pt x="5794" y="5363"/>
                      <a:pt x="5820" y="5005"/>
                    </a:cubicBezTo>
                    <a:cubicBezTo>
                      <a:pt x="5853" y="4629"/>
                      <a:pt x="5733" y="3665"/>
                      <a:pt x="5526" y="2880"/>
                    </a:cubicBezTo>
                    <a:cubicBezTo>
                      <a:pt x="5319" y="2101"/>
                      <a:pt x="4404" y="629"/>
                      <a:pt x="4082" y="379"/>
                    </a:cubicBezTo>
                    <a:cubicBezTo>
                      <a:pt x="3954" y="281"/>
                      <a:pt x="3826" y="240"/>
                      <a:pt x="3713" y="240"/>
                    </a:cubicBezTo>
                    <a:cubicBezTo>
                      <a:pt x="3536" y="240"/>
                      <a:pt x="3394" y="339"/>
                      <a:pt x="3341" y="471"/>
                    </a:cubicBezTo>
                    <a:cubicBezTo>
                      <a:pt x="3254" y="695"/>
                      <a:pt x="3254" y="1567"/>
                      <a:pt x="3227" y="1785"/>
                    </a:cubicBezTo>
                    <a:cubicBezTo>
                      <a:pt x="3216" y="1857"/>
                      <a:pt x="3195" y="1882"/>
                      <a:pt x="3172" y="1882"/>
                    </a:cubicBezTo>
                    <a:cubicBezTo>
                      <a:pt x="3127" y="1882"/>
                      <a:pt x="3074" y="1785"/>
                      <a:pt x="3074" y="1785"/>
                    </a:cubicBezTo>
                    <a:lnTo>
                      <a:pt x="3101" y="150"/>
                    </a:lnTo>
                    <a:cubicBezTo>
                      <a:pt x="3107" y="101"/>
                      <a:pt x="3079" y="52"/>
                      <a:pt x="3030" y="25"/>
                    </a:cubicBezTo>
                    <a:cubicBezTo>
                      <a:pt x="2998" y="8"/>
                      <a:pt x="2961" y="0"/>
                      <a:pt x="292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7433;p73"/>
              <p:cNvSpPr/>
              <p:nvPr/>
            </p:nvSpPr>
            <p:spPr>
              <a:xfrm>
                <a:off x="4745162" y="1583316"/>
                <a:ext cx="88150" cy="80796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3197" extrusionOk="0">
                    <a:moveTo>
                      <a:pt x="1269" y="1"/>
                    </a:moveTo>
                    <a:cubicBezTo>
                      <a:pt x="1031" y="1"/>
                      <a:pt x="751" y="51"/>
                      <a:pt x="513" y="385"/>
                    </a:cubicBezTo>
                    <a:cubicBezTo>
                      <a:pt x="196" y="831"/>
                      <a:pt x="0" y="1164"/>
                      <a:pt x="120" y="1676"/>
                    </a:cubicBezTo>
                    <a:cubicBezTo>
                      <a:pt x="202" y="2003"/>
                      <a:pt x="344" y="2139"/>
                      <a:pt x="545" y="2221"/>
                    </a:cubicBezTo>
                    <a:cubicBezTo>
                      <a:pt x="692" y="2281"/>
                      <a:pt x="834" y="2319"/>
                      <a:pt x="834" y="2319"/>
                    </a:cubicBezTo>
                    <a:cubicBezTo>
                      <a:pt x="888" y="2477"/>
                      <a:pt x="1019" y="2597"/>
                      <a:pt x="1183" y="2635"/>
                    </a:cubicBezTo>
                    <a:cubicBezTo>
                      <a:pt x="1379" y="2673"/>
                      <a:pt x="1586" y="2722"/>
                      <a:pt x="1586" y="2722"/>
                    </a:cubicBezTo>
                    <a:lnTo>
                      <a:pt x="1619" y="3098"/>
                    </a:lnTo>
                    <a:cubicBezTo>
                      <a:pt x="1624" y="3136"/>
                      <a:pt x="1651" y="3169"/>
                      <a:pt x="1689" y="3185"/>
                    </a:cubicBezTo>
                    <a:lnTo>
                      <a:pt x="1739" y="3196"/>
                    </a:lnTo>
                    <a:lnTo>
                      <a:pt x="1793" y="3185"/>
                    </a:lnTo>
                    <a:cubicBezTo>
                      <a:pt x="1831" y="3169"/>
                      <a:pt x="1858" y="3136"/>
                      <a:pt x="1864" y="3098"/>
                    </a:cubicBezTo>
                    <a:lnTo>
                      <a:pt x="1897" y="2722"/>
                    </a:lnTo>
                    <a:cubicBezTo>
                      <a:pt x="1897" y="2722"/>
                      <a:pt x="2109" y="2673"/>
                      <a:pt x="2305" y="2635"/>
                    </a:cubicBezTo>
                    <a:cubicBezTo>
                      <a:pt x="2469" y="2597"/>
                      <a:pt x="2599" y="2477"/>
                      <a:pt x="2649" y="2319"/>
                    </a:cubicBezTo>
                    <a:cubicBezTo>
                      <a:pt x="2649" y="2319"/>
                      <a:pt x="2790" y="2281"/>
                      <a:pt x="2943" y="2221"/>
                    </a:cubicBezTo>
                    <a:cubicBezTo>
                      <a:pt x="3144" y="2139"/>
                      <a:pt x="3286" y="2008"/>
                      <a:pt x="3362" y="1676"/>
                    </a:cubicBezTo>
                    <a:cubicBezTo>
                      <a:pt x="3488" y="1164"/>
                      <a:pt x="3297" y="831"/>
                      <a:pt x="2975" y="385"/>
                    </a:cubicBezTo>
                    <a:cubicBezTo>
                      <a:pt x="2737" y="51"/>
                      <a:pt x="2457" y="1"/>
                      <a:pt x="2223" y="1"/>
                    </a:cubicBezTo>
                    <a:cubicBezTo>
                      <a:pt x="2189" y="1"/>
                      <a:pt x="2157" y="2"/>
                      <a:pt x="2125" y="3"/>
                    </a:cubicBezTo>
                    <a:cubicBezTo>
                      <a:pt x="1744" y="14"/>
                      <a:pt x="1744" y="330"/>
                      <a:pt x="1744" y="330"/>
                    </a:cubicBezTo>
                    <a:cubicBezTo>
                      <a:pt x="1744" y="330"/>
                      <a:pt x="1744" y="14"/>
                      <a:pt x="1368" y="3"/>
                    </a:cubicBezTo>
                    <a:cubicBezTo>
                      <a:pt x="1336" y="2"/>
                      <a:pt x="1303" y="1"/>
                      <a:pt x="126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7434;p73"/>
              <p:cNvSpPr/>
              <p:nvPr/>
            </p:nvSpPr>
            <p:spPr>
              <a:xfrm>
                <a:off x="4751848" y="1888032"/>
                <a:ext cx="116291" cy="14409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5167" extrusionOk="0">
                    <a:moveTo>
                      <a:pt x="1614" y="1"/>
                    </a:moveTo>
                    <a:cubicBezTo>
                      <a:pt x="1614" y="1"/>
                      <a:pt x="1374" y="1259"/>
                      <a:pt x="1739" y="1804"/>
                    </a:cubicBezTo>
                    <a:cubicBezTo>
                      <a:pt x="1864" y="1973"/>
                      <a:pt x="2044" y="2098"/>
                      <a:pt x="2251" y="2142"/>
                    </a:cubicBezTo>
                    <a:cubicBezTo>
                      <a:pt x="2235" y="2251"/>
                      <a:pt x="2251" y="2360"/>
                      <a:pt x="2306" y="2453"/>
                    </a:cubicBezTo>
                    <a:cubicBezTo>
                      <a:pt x="2387" y="2594"/>
                      <a:pt x="2475" y="2709"/>
                      <a:pt x="2475" y="2709"/>
                    </a:cubicBezTo>
                    <a:cubicBezTo>
                      <a:pt x="2420" y="2774"/>
                      <a:pt x="2382" y="2850"/>
                      <a:pt x="2360" y="2932"/>
                    </a:cubicBezTo>
                    <a:cubicBezTo>
                      <a:pt x="2327" y="3052"/>
                      <a:pt x="2306" y="3177"/>
                      <a:pt x="2306" y="3303"/>
                    </a:cubicBezTo>
                    <a:cubicBezTo>
                      <a:pt x="2224" y="3335"/>
                      <a:pt x="2148" y="3384"/>
                      <a:pt x="2077" y="3439"/>
                    </a:cubicBezTo>
                    <a:cubicBezTo>
                      <a:pt x="1935" y="3553"/>
                      <a:pt x="1793" y="3837"/>
                      <a:pt x="1793" y="3837"/>
                    </a:cubicBezTo>
                    <a:cubicBezTo>
                      <a:pt x="1726" y="3778"/>
                      <a:pt x="1635" y="3745"/>
                      <a:pt x="1544" y="3745"/>
                    </a:cubicBezTo>
                    <a:cubicBezTo>
                      <a:pt x="1525" y="3745"/>
                      <a:pt x="1507" y="3747"/>
                      <a:pt x="1488" y="3749"/>
                    </a:cubicBezTo>
                    <a:cubicBezTo>
                      <a:pt x="1287" y="3782"/>
                      <a:pt x="1178" y="3864"/>
                      <a:pt x="1091" y="3864"/>
                    </a:cubicBezTo>
                    <a:cubicBezTo>
                      <a:pt x="1003" y="3864"/>
                      <a:pt x="922" y="3684"/>
                      <a:pt x="638" y="3640"/>
                    </a:cubicBezTo>
                    <a:cubicBezTo>
                      <a:pt x="595" y="3633"/>
                      <a:pt x="554" y="3629"/>
                      <a:pt x="517" y="3629"/>
                    </a:cubicBezTo>
                    <a:cubicBezTo>
                      <a:pt x="266" y="3629"/>
                      <a:pt x="152" y="3808"/>
                      <a:pt x="72" y="4202"/>
                    </a:cubicBezTo>
                    <a:cubicBezTo>
                      <a:pt x="1" y="4605"/>
                      <a:pt x="88" y="5166"/>
                      <a:pt x="88" y="5166"/>
                    </a:cubicBezTo>
                    <a:lnTo>
                      <a:pt x="409" y="5112"/>
                    </a:lnTo>
                    <a:cubicBezTo>
                      <a:pt x="409" y="5112"/>
                      <a:pt x="355" y="4512"/>
                      <a:pt x="415" y="4371"/>
                    </a:cubicBezTo>
                    <a:cubicBezTo>
                      <a:pt x="458" y="4262"/>
                      <a:pt x="501" y="4185"/>
                      <a:pt x="575" y="4185"/>
                    </a:cubicBezTo>
                    <a:cubicBezTo>
                      <a:pt x="594" y="4185"/>
                      <a:pt x="615" y="4190"/>
                      <a:pt x="638" y="4202"/>
                    </a:cubicBezTo>
                    <a:cubicBezTo>
                      <a:pt x="737" y="4253"/>
                      <a:pt x="791" y="4322"/>
                      <a:pt x="878" y="4322"/>
                    </a:cubicBezTo>
                    <a:cubicBezTo>
                      <a:pt x="892" y="4322"/>
                      <a:pt x="906" y="4320"/>
                      <a:pt x="922" y="4316"/>
                    </a:cubicBezTo>
                    <a:cubicBezTo>
                      <a:pt x="1001" y="4297"/>
                      <a:pt x="945" y="4266"/>
                      <a:pt x="958" y="4266"/>
                    </a:cubicBezTo>
                    <a:cubicBezTo>
                      <a:pt x="964" y="4266"/>
                      <a:pt x="984" y="4272"/>
                      <a:pt x="1036" y="4289"/>
                    </a:cubicBezTo>
                    <a:cubicBezTo>
                      <a:pt x="1205" y="4343"/>
                      <a:pt x="1314" y="4572"/>
                      <a:pt x="1739" y="4681"/>
                    </a:cubicBezTo>
                    <a:cubicBezTo>
                      <a:pt x="1869" y="4716"/>
                      <a:pt x="2035" y="4740"/>
                      <a:pt x="2217" y="4740"/>
                    </a:cubicBezTo>
                    <a:cubicBezTo>
                      <a:pt x="2634" y="4740"/>
                      <a:pt x="3136" y="4614"/>
                      <a:pt x="3488" y="4202"/>
                    </a:cubicBezTo>
                    <a:cubicBezTo>
                      <a:pt x="4000" y="3608"/>
                      <a:pt x="4169" y="2818"/>
                      <a:pt x="3831" y="2087"/>
                    </a:cubicBezTo>
                    <a:cubicBezTo>
                      <a:pt x="3554" y="1493"/>
                      <a:pt x="3337" y="1436"/>
                      <a:pt x="3114" y="1436"/>
                    </a:cubicBezTo>
                    <a:cubicBezTo>
                      <a:pt x="3061" y="1436"/>
                      <a:pt x="3008" y="1439"/>
                      <a:pt x="2954" y="1439"/>
                    </a:cubicBezTo>
                    <a:cubicBezTo>
                      <a:pt x="2671" y="1439"/>
                      <a:pt x="2562" y="1717"/>
                      <a:pt x="2306" y="1717"/>
                    </a:cubicBezTo>
                    <a:cubicBezTo>
                      <a:pt x="2055" y="1717"/>
                      <a:pt x="2066" y="1657"/>
                      <a:pt x="1968" y="1406"/>
                    </a:cubicBezTo>
                    <a:cubicBezTo>
                      <a:pt x="1908" y="1265"/>
                      <a:pt x="1881" y="802"/>
                      <a:pt x="1881" y="802"/>
                    </a:cubicBezTo>
                    <a:lnTo>
                      <a:pt x="1614" y="1"/>
                    </a:ln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7435;p73"/>
              <p:cNvSpPr/>
              <p:nvPr/>
            </p:nvSpPr>
            <p:spPr>
              <a:xfrm>
                <a:off x="4720084" y="2018461"/>
                <a:ext cx="137095" cy="153381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5500" extrusionOk="0">
                    <a:moveTo>
                      <a:pt x="4289" y="0"/>
                    </a:moveTo>
                    <a:cubicBezTo>
                      <a:pt x="4186" y="0"/>
                      <a:pt x="4095" y="67"/>
                      <a:pt x="4066" y="162"/>
                    </a:cubicBezTo>
                    <a:cubicBezTo>
                      <a:pt x="4066" y="162"/>
                      <a:pt x="3997" y="62"/>
                      <a:pt x="3900" y="62"/>
                    </a:cubicBezTo>
                    <a:cubicBezTo>
                      <a:pt x="3875" y="62"/>
                      <a:pt x="3849" y="69"/>
                      <a:pt x="3821" y="86"/>
                    </a:cubicBezTo>
                    <a:cubicBezTo>
                      <a:pt x="3750" y="124"/>
                      <a:pt x="3690" y="189"/>
                      <a:pt x="3663" y="271"/>
                    </a:cubicBezTo>
                    <a:cubicBezTo>
                      <a:pt x="3663" y="271"/>
                      <a:pt x="3630" y="247"/>
                      <a:pt x="3584" y="247"/>
                    </a:cubicBezTo>
                    <a:cubicBezTo>
                      <a:pt x="3545" y="247"/>
                      <a:pt x="3497" y="264"/>
                      <a:pt x="3450" y="326"/>
                    </a:cubicBezTo>
                    <a:cubicBezTo>
                      <a:pt x="3379" y="407"/>
                      <a:pt x="3287" y="462"/>
                      <a:pt x="3183" y="484"/>
                    </a:cubicBezTo>
                    <a:lnTo>
                      <a:pt x="3020" y="565"/>
                    </a:lnTo>
                    <a:cubicBezTo>
                      <a:pt x="2927" y="614"/>
                      <a:pt x="2840" y="691"/>
                      <a:pt x="2780" y="778"/>
                    </a:cubicBezTo>
                    <a:cubicBezTo>
                      <a:pt x="2693" y="762"/>
                      <a:pt x="2606" y="751"/>
                      <a:pt x="2513" y="751"/>
                    </a:cubicBezTo>
                    <a:cubicBezTo>
                      <a:pt x="2426" y="756"/>
                      <a:pt x="2344" y="783"/>
                      <a:pt x="2273" y="832"/>
                    </a:cubicBezTo>
                    <a:cubicBezTo>
                      <a:pt x="2208" y="800"/>
                      <a:pt x="2137" y="783"/>
                      <a:pt x="2061" y="778"/>
                    </a:cubicBezTo>
                    <a:cubicBezTo>
                      <a:pt x="1973" y="778"/>
                      <a:pt x="1881" y="767"/>
                      <a:pt x="1794" y="751"/>
                    </a:cubicBezTo>
                    <a:cubicBezTo>
                      <a:pt x="1772" y="669"/>
                      <a:pt x="1712" y="598"/>
                      <a:pt x="1636" y="565"/>
                    </a:cubicBezTo>
                    <a:cubicBezTo>
                      <a:pt x="1600" y="549"/>
                      <a:pt x="1563" y="541"/>
                      <a:pt x="1527" y="541"/>
                    </a:cubicBezTo>
                    <a:cubicBezTo>
                      <a:pt x="1490" y="541"/>
                      <a:pt x="1453" y="549"/>
                      <a:pt x="1418" y="565"/>
                    </a:cubicBezTo>
                    <a:cubicBezTo>
                      <a:pt x="1401" y="484"/>
                      <a:pt x="1352" y="407"/>
                      <a:pt x="1281" y="353"/>
                    </a:cubicBezTo>
                    <a:cubicBezTo>
                      <a:pt x="1242" y="314"/>
                      <a:pt x="1188" y="295"/>
                      <a:pt x="1135" y="295"/>
                    </a:cubicBezTo>
                    <a:cubicBezTo>
                      <a:pt x="1122" y="295"/>
                      <a:pt x="1109" y="296"/>
                      <a:pt x="1096" y="298"/>
                    </a:cubicBezTo>
                    <a:lnTo>
                      <a:pt x="1014" y="189"/>
                    </a:lnTo>
                    <a:cubicBezTo>
                      <a:pt x="972" y="186"/>
                      <a:pt x="929" y="184"/>
                      <a:pt x="886" y="184"/>
                    </a:cubicBezTo>
                    <a:cubicBezTo>
                      <a:pt x="787" y="184"/>
                      <a:pt x="688" y="194"/>
                      <a:pt x="589" y="217"/>
                    </a:cubicBezTo>
                    <a:cubicBezTo>
                      <a:pt x="350" y="271"/>
                      <a:pt x="377" y="380"/>
                      <a:pt x="377" y="380"/>
                    </a:cubicBezTo>
                    <a:cubicBezTo>
                      <a:pt x="377" y="380"/>
                      <a:pt x="268" y="407"/>
                      <a:pt x="137" y="702"/>
                    </a:cubicBezTo>
                    <a:cubicBezTo>
                      <a:pt x="1" y="990"/>
                      <a:pt x="110" y="1099"/>
                      <a:pt x="83" y="1257"/>
                    </a:cubicBezTo>
                    <a:cubicBezTo>
                      <a:pt x="55" y="1421"/>
                      <a:pt x="137" y="1448"/>
                      <a:pt x="137" y="1448"/>
                    </a:cubicBezTo>
                    <a:lnTo>
                      <a:pt x="137" y="1552"/>
                    </a:lnTo>
                    <a:cubicBezTo>
                      <a:pt x="137" y="1661"/>
                      <a:pt x="192" y="1824"/>
                      <a:pt x="137" y="1955"/>
                    </a:cubicBezTo>
                    <a:cubicBezTo>
                      <a:pt x="83" y="2086"/>
                      <a:pt x="83" y="2064"/>
                      <a:pt x="110" y="2222"/>
                    </a:cubicBezTo>
                    <a:cubicBezTo>
                      <a:pt x="137" y="2380"/>
                      <a:pt x="83" y="2434"/>
                      <a:pt x="55" y="2543"/>
                    </a:cubicBezTo>
                    <a:cubicBezTo>
                      <a:pt x="44" y="2625"/>
                      <a:pt x="50" y="2707"/>
                      <a:pt x="83" y="2783"/>
                    </a:cubicBezTo>
                    <a:lnTo>
                      <a:pt x="28" y="2996"/>
                    </a:lnTo>
                    <a:cubicBezTo>
                      <a:pt x="1" y="3132"/>
                      <a:pt x="39" y="3268"/>
                      <a:pt x="137" y="3372"/>
                    </a:cubicBezTo>
                    <a:cubicBezTo>
                      <a:pt x="137" y="3372"/>
                      <a:pt x="164" y="3688"/>
                      <a:pt x="377" y="3851"/>
                    </a:cubicBezTo>
                    <a:cubicBezTo>
                      <a:pt x="426" y="3893"/>
                      <a:pt x="488" y="3914"/>
                      <a:pt x="549" y="3914"/>
                    </a:cubicBezTo>
                    <a:cubicBezTo>
                      <a:pt x="623" y="3914"/>
                      <a:pt x="697" y="3884"/>
                      <a:pt x="747" y="3824"/>
                    </a:cubicBezTo>
                    <a:cubicBezTo>
                      <a:pt x="796" y="4080"/>
                      <a:pt x="938" y="4309"/>
                      <a:pt x="1151" y="4467"/>
                    </a:cubicBezTo>
                    <a:cubicBezTo>
                      <a:pt x="1336" y="4467"/>
                      <a:pt x="1260" y="4412"/>
                      <a:pt x="1281" y="4303"/>
                    </a:cubicBezTo>
                    <a:cubicBezTo>
                      <a:pt x="1309" y="4200"/>
                      <a:pt x="1069" y="4118"/>
                      <a:pt x="987" y="4036"/>
                    </a:cubicBezTo>
                    <a:cubicBezTo>
                      <a:pt x="911" y="3955"/>
                      <a:pt x="884" y="3742"/>
                      <a:pt x="884" y="3742"/>
                    </a:cubicBezTo>
                    <a:cubicBezTo>
                      <a:pt x="976" y="3650"/>
                      <a:pt x="1058" y="3541"/>
                      <a:pt x="1123" y="3421"/>
                    </a:cubicBezTo>
                    <a:cubicBezTo>
                      <a:pt x="1205" y="3263"/>
                      <a:pt x="1096" y="3132"/>
                      <a:pt x="1014" y="2914"/>
                    </a:cubicBezTo>
                    <a:cubicBezTo>
                      <a:pt x="964" y="2773"/>
                      <a:pt x="899" y="2750"/>
                      <a:pt x="861" y="2750"/>
                    </a:cubicBezTo>
                    <a:cubicBezTo>
                      <a:pt x="842" y="2750"/>
                      <a:pt x="829" y="2756"/>
                      <a:pt x="829" y="2756"/>
                    </a:cubicBezTo>
                    <a:cubicBezTo>
                      <a:pt x="856" y="2636"/>
                      <a:pt x="867" y="2505"/>
                      <a:pt x="856" y="2380"/>
                    </a:cubicBezTo>
                    <a:cubicBezTo>
                      <a:pt x="829" y="2222"/>
                      <a:pt x="775" y="2222"/>
                      <a:pt x="775" y="2222"/>
                    </a:cubicBezTo>
                    <a:cubicBezTo>
                      <a:pt x="775" y="2222"/>
                      <a:pt x="829" y="1982"/>
                      <a:pt x="856" y="1873"/>
                    </a:cubicBezTo>
                    <a:cubicBezTo>
                      <a:pt x="884" y="1770"/>
                      <a:pt x="698" y="1524"/>
                      <a:pt x="698" y="1524"/>
                    </a:cubicBezTo>
                    <a:cubicBezTo>
                      <a:pt x="742" y="1426"/>
                      <a:pt x="791" y="1328"/>
                      <a:pt x="856" y="1236"/>
                    </a:cubicBezTo>
                    <a:cubicBezTo>
                      <a:pt x="938" y="1127"/>
                      <a:pt x="856" y="990"/>
                      <a:pt x="856" y="990"/>
                    </a:cubicBezTo>
                    <a:lnTo>
                      <a:pt x="856" y="990"/>
                    </a:lnTo>
                    <a:lnTo>
                      <a:pt x="1069" y="1018"/>
                    </a:lnTo>
                    <a:cubicBezTo>
                      <a:pt x="1069" y="1018"/>
                      <a:pt x="1151" y="1263"/>
                      <a:pt x="1281" y="1312"/>
                    </a:cubicBezTo>
                    <a:cubicBezTo>
                      <a:pt x="1301" y="1320"/>
                      <a:pt x="1320" y="1323"/>
                      <a:pt x="1339" y="1323"/>
                    </a:cubicBezTo>
                    <a:cubicBezTo>
                      <a:pt x="1449" y="1323"/>
                      <a:pt x="1548" y="1208"/>
                      <a:pt x="1548" y="1208"/>
                    </a:cubicBezTo>
                    <a:cubicBezTo>
                      <a:pt x="1636" y="1317"/>
                      <a:pt x="1761" y="1383"/>
                      <a:pt x="1897" y="1394"/>
                    </a:cubicBezTo>
                    <a:cubicBezTo>
                      <a:pt x="2033" y="1394"/>
                      <a:pt x="2170" y="1366"/>
                      <a:pt x="2300" y="1312"/>
                    </a:cubicBezTo>
                    <a:cubicBezTo>
                      <a:pt x="2300" y="1312"/>
                      <a:pt x="2513" y="1448"/>
                      <a:pt x="2698" y="1448"/>
                    </a:cubicBezTo>
                    <a:cubicBezTo>
                      <a:pt x="2883" y="1448"/>
                      <a:pt x="2938" y="1236"/>
                      <a:pt x="2938" y="1236"/>
                    </a:cubicBezTo>
                    <a:cubicBezTo>
                      <a:pt x="2938" y="1236"/>
                      <a:pt x="3074" y="1271"/>
                      <a:pt x="3184" y="1271"/>
                    </a:cubicBezTo>
                    <a:cubicBezTo>
                      <a:pt x="3212" y="1271"/>
                      <a:pt x="3238" y="1268"/>
                      <a:pt x="3259" y="1263"/>
                    </a:cubicBezTo>
                    <a:cubicBezTo>
                      <a:pt x="3341" y="1230"/>
                      <a:pt x="3417" y="1176"/>
                      <a:pt x="3472" y="1105"/>
                    </a:cubicBezTo>
                    <a:cubicBezTo>
                      <a:pt x="3472" y="1105"/>
                      <a:pt x="3506" y="1120"/>
                      <a:pt x="3570" y="1120"/>
                    </a:cubicBezTo>
                    <a:cubicBezTo>
                      <a:pt x="3619" y="1120"/>
                      <a:pt x="3685" y="1111"/>
                      <a:pt x="3766" y="1078"/>
                    </a:cubicBezTo>
                    <a:cubicBezTo>
                      <a:pt x="3881" y="1029"/>
                      <a:pt x="3990" y="963"/>
                      <a:pt x="4088" y="887"/>
                    </a:cubicBezTo>
                    <a:lnTo>
                      <a:pt x="4088" y="887"/>
                    </a:lnTo>
                    <a:cubicBezTo>
                      <a:pt x="4088" y="887"/>
                      <a:pt x="4006" y="1290"/>
                      <a:pt x="4060" y="1448"/>
                    </a:cubicBezTo>
                    <a:cubicBezTo>
                      <a:pt x="4099" y="1563"/>
                      <a:pt x="4126" y="1677"/>
                      <a:pt x="4142" y="1797"/>
                    </a:cubicBezTo>
                    <a:cubicBezTo>
                      <a:pt x="4060" y="1900"/>
                      <a:pt x="4006" y="2015"/>
                      <a:pt x="3979" y="2146"/>
                    </a:cubicBezTo>
                    <a:cubicBezTo>
                      <a:pt x="3951" y="2331"/>
                      <a:pt x="4088" y="2571"/>
                      <a:pt x="4088" y="2571"/>
                    </a:cubicBezTo>
                    <a:lnTo>
                      <a:pt x="4033" y="2783"/>
                    </a:lnTo>
                    <a:cubicBezTo>
                      <a:pt x="4000" y="2903"/>
                      <a:pt x="4017" y="3028"/>
                      <a:pt x="4088" y="3132"/>
                    </a:cubicBezTo>
                    <a:lnTo>
                      <a:pt x="4006" y="3317"/>
                    </a:lnTo>
                    <a:cubicBezTo>
                      <a:pt x="3930" y="3508"/>
                      <a:pt x="4006" y="3557"/>
                      <a:pt x="4006" y="3557"/>
                    </a:cubicBezTo>
                    <a:lnTo>
                      <a:pt x="3902" y="3666"/>
                    </a:lnTo>
                    <a:cubicBezTo>
                      <a:pt x="3793" y="3775"/>
                      <a:pt x="3875" y="3824"/>
                      <a:pt x="3875" y="3824"/>
                    </a:cubicBezTo>
                    <a:lnTo>
                      <a:pt x="3663" y="4042"/>
                    </a:lnTo>
                    <a:cubicBezTo>
                      <a:pt x="3663" y="4042"/>
                      <a:pt x="3554" y="3906"/>
                      <a:pt x="3417" y="3906"/>
                    </a:cubicBezTo>
                    <a:cubicBezTo>
                      <a:pt x="3336" y="3906"/>
                      <a:pt x="3248" y="3933"/>
                      <a:pt x="3178" y="3982"/>
                    </a:cubicBezTo>
                    <a:cubicBezTo>
                      <a:pt x="3178" y="3982"/>
                      <a:pt x="2965" y="3851"/>
                      <a:pt x="2807" y="3769"/>
                    </a:cubicBezTo>
                    <a:cubicBezTo>
                      <a:pt x="2746" y="3739"/>
                      <a:pt x="2681" y="3723"/>
                      <a:pt x="2612" y="3723"/>
                    </a:cubicBezTo>
                    <a:cubicBezTo>
                      <a:pt x="2497" y="3723"/>
                      <a:pt x="2368" y="3766"/>
                      <a:pt x="2219" y="3851"/>
                    </a:cubicBezTo>
                    <a:cubicBezTo>
                      <a:pt x="1979" y="3982"/>
                      <a:pt x="1952" y="4145"/>
                      <a:pt x="1924" y="4412"/>
                    </a:cubicBezTo>
                    <a:cubicBezTo>
                      <a:pt x="1897" y="4679"/>
                      <a:pt x="2082" y="5001"/>
                      <a:pt x="2137" y="5104"/>
                    </a:cubicBezTo>
                    <a:cubicBezTo>
                      <a:pt x="2191" y="5213"/>
                      <a:pt x="2110" y="5317"/>
                      <a:pt x="2191" y="5453"/>
                    </a:cubicBezTo>
                    <a:cubicBezTo>
                      <a:pt x="2213" y="5487"/>
                      <a:pt x="2243" y="5500"/>
                      <a:pt x="2276" y="5500"/>
                    </a:cubicBezTo>
                    <a:cubicBezTo>
                      <a:pt x="2370" y="5500"/>
                      <a:pt x="2486" y="5399"/>
                      <a:pt x="2486" y="5399"/>
                    </a:cubicBezTo>
                    <a:cubicBezTo>
                      <a:pt x="2486" y="5399"/>
                      <a:pt x="2559" y="5445"/>
                      <a:pt x="2642" y="5445"/>
                    </a:cubicBezTo>
                    <a:cubicBezTo>
                      <a:pt x="2670" y="5445"/>
                      <a:pt x="2698" y="5440"/>
                      <a:pt x="2725" y="5426"/>
                    </a:cubicBezTo>
                    <a:cubicBezTo>
                      <a:pt x="2834" y="5371"/>
                      <a:pt x="2774" y="5159"/>
                      <a:pt x="2883" y="4974"/>
                    </a:cubicBezTo>
                    <a:cubicBezTo>
                      <a:pt x="2998" y="4783"/>
                      <a:pt x="2943" y="4652"/>
                      <a:pt x="3020" y="4516"/>
                    </a:cubicBezTo>
                    <a:cubicBezTo>
                      <a:pt x="3040" y="4484"/>
                      <a:pt x="3058" y="4471"/>
                      <a:pt x="3075" y="4471"/>
                    </a:cubicBezTo>
                    <a:cubicBezTo>
                      <a:pt x="3126" y="4471"/>
                      <a:pt x="3162" y="4597"/>
                      <a:pt x="3183" y="4679"/>
                    </a:cubicBezTo>
                    <a:cubicBezTo>
                      <a:pt x="3201" y="4748"/>
                      <a:pt x="3301" y="4795"/>
                      <a:pt x="3412" y="4795"/>
                    </a:cubicBezTo>
                    <a:cubicBezTo>
                      <a:pt x="3468" y="4795"/>
                      <a:pt x="3528" y="4783"/>
                      <a:pt x="3581" y="4756"/>
                    </a:cubicBezTo>
                    <a:cubicBezTo>
                      <a:pt x="3635" y="4730"/>
                      <a:pt x="3693" y="4722"/>
                      <a:pt x="3753" y="4722"/>
                    </a:cubicBezTo>
                    <a:cubicBezTo>
                      <a:pt x="3873" y="4722"/>
                      <a:pt x="4004" y="4756"/>
                      <a:pt x="4142" y="4756"/>
                    </a:cubicBezTo>
                    <a:cubicBezTo>
                      <a:pt x="4355" y="4756"/>
                      <a:pt x="4327" y="4756"/>
                      <a:pt x="4491" y="4489"/>
                    </a:cubicBezTo>
                    <a:cubicBezTo>
                      <a:pt x="4649" y="4222"/>
                      <a:pt x="4573" y="4091"/>
                      <a:pt x="4649" y="3933"/>
                    </a:cubicBezTo>
                    <a:cubicBezTo>
                      <a:pt x="4731" y="3769"/>
                      <a:pt x="4840" y="3557"/>
                      <a:pt x="4812" y="3317"/>
                    </a:cubicBezTo>
                    <a:cubicBezTo>
                      <a:pt x="4801" y="3176"/>
                      <a:pt x="4780" y="3034"/>
                      <a:pt x="4758" y="2892"/>
                    </a:cubicBezTo>
                    <a:cubicBezTo>
                      <a:pt x="4731" y="2756"/>
                      <a:pt x="4840" y="2701"/>
                      <a:pt x="4812" y="2516"/>
                    </a:cubicBezTo>
                    <a:cubicBezTo>
                      <a:pt x="4785" y="2331"/>
                      <a:pt x="4758" y="2331"/>
                      <a:pt x="4840" y="2195"/>
                    </a:cubicBezTo>
                    <a:cubicBezTo>
                      <a:pt x="4889" y="2135"/>
                      <a:pt x="4861" y="2037"/>
                      <a:pt x="4785" y="2009"/>
                    </a:cubicBezTo>
                    <a:cubicBezTo>
                      <a:pt x="4801" y="1933"/>
                      <a:pt x="4829" y="1862"/>
                      <a:pt x="4867" y="1797"/>
                    </a:cubicBezTo>
                    <a:cubicBezTo>
                      <a:pt x="4916" y="1693"/>
                      <a:pt x="4812" y="1557"/>
                      <a:pt x="4812" y="1557"/>
                    </a:cubicBezTo>
                    <a:lnTo>
                      <a:pt x="4867" y="1421"/>
                    </a:lnTo>
                    <a:cubicBezTo>
                      <a:pt x="4916" y="1285"/>
                      <a:pt x="4703" y="1208"/>
                      <a:pt x="4703" y="1208"/>
                    </a:cubicBezTo>
                    <a:cubicBezTo>
                      <a:pt x="4769" y="1121"/>
                      <a:pt x="4807" y="1018"/>
                      <a:pt x="4812" y="914"/>
                    </a:cubicBezTo>
                    <a:cubicBezTo>
                      <a:pt x="4801" y="811"/>
                      <a:pt x="4742" y="718"/>
                      <a:pt x="4649" y="674"/>
                    </a:cubicBezTo>
                    <a:cubicBezTo>
                      <a:pt x="4698" y="571"/>
                      <a:pt x="4725" y="462"/>
                      <a:pt x="4731" y="353"/>
                    </a:cubicBezTo>
                    <a:cubicBezTo>
                      <a:pt x="4731" y="189"/>
                      <a:pt x="4545" y="31"/>
                      <a:pt x="4333" y="4"/>
                    </a:cubicBezTo>
                    <a:cubicBezTo>
                      <a:pt x="4318" y="2"/>
                      <a:pt x="4304" y="0"/>
                      <a:pt x="4289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436;p73"/>
              <p:cNvSpPr/>
              <p:nvPr/>
            </p:nvSpPr>
            <p:spPr>
              <a:xfrm>
                <a:off x="4717044" y="1913828"/>
                <a:ext cx="128757" cy="87762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3147" extrusionOk="0">
                    <a:moveTo>
                      <a:pt x="1353" y="1"/>
                    </a:moveTo>
                    <a:cubicBezTo>
                      <a:pt x="1277" y="1"/>
                      <a:pt x="1203" y="9"/>
                      <a:pt x="1129" y="24"/>
                    </a:cubicBezTo>
                    <a:cubicBezTo>
                      <a:pt x="753" y="100"/>
                      <a:pt x="448" y="198"/>
                      <a:pt x="273" y="378"/>
                    </a:cubicBezTo>
                    <a:cubicBezTo>
                      <a:pt x="1" y="650"/>
                      <a:pt x="99" y="787"/>
                      <a:pt x="126" y="1141"/>
                    </a:cubicBezTo>
                    <a:cubicBezTo>
                      <a:pt x="159" y="1495"/>
                      <a:pt x="213" y="1942"/>
                      <a:pt x="213" y="2323"/>
                    </a:cubicBezTo>
                    <a:cubicBezTo>
                      <a:pt x="213" y="2710"/>
                      <a:pt x="186" y="2884"/>
                      <a:pt x="306" y="3031"/>
                    </a:cubicBezTo>
                    <a:cubicBezTo>
                      <a:pt x="370" y="3113"/>
                      <a:pt x="422" y="3146"/>
                      <a:pt x="504" y="3146"/>
                    </a:cubicBezTo>
                    <a:cubicBezTo>
                      <a:pt x="569" y="3146"/>
                      <a:pt x="654" y="3125"/>
                      <a:pt x="780" y="3091"/>
                    </a:cubicBezTo>
                    <a:cubicBezTo>
                      <a:pt x="1189" y="2972"/>
                      <a:pt x="1042" y="2764"/>
                      <a:pt x="1336" y="2677"/>
                    </a:cubicBezTo>
                    <a:cubicBezTo>
                      <a:pt x="1636" y="2590"/>
                      <a:pt x="1897" y="2530"/>
                      <a:pt x="1897" y="2530"/>
                    </a:cubicBezTo>
                    <a:cubicBezTo>
                      <a:pt x="2137" y="2470"/>
                      <a:pt x="2344" y="2116"/>
                      <a:pt x="2344" y="2116"/>
                    </a:cubicBezTo>
                    <a:cubicBezTo>
                      <a:pt x="2377" y="2187"/>
                      <a:pt x="2415" y="2258"/>
                      <a:pt x="2458" y="2323"/>
                    </a:cubicBezTo>
                    <a:cubicBezTo>
                      <a:pt x="2502" y="2416"/>
                      <a:pt x="2535" y="2514"/>
                      <a:pt x="2546" y="2617"/>
                    </a:cubicBezTo>
                    <a:lnTo>
                      <a:pt x="2665" y="2590"/>
                    </a:lnTo>
                    <a:cubicBezTo>
                      <a:pt x="2649" y="2492"/>
                      <a:pt x="2649" y="2389"/>
                      <a:pt x="2665" y="2290"/>
                    </a:cubicBezTo>
                    <a:cubicBezTo>
                      <a:pt x="2698" y="2116"/>
                      <a:pt x="2606" y="2089"/>
                      <a:pt x="2932" y="2056"/>
                    </a:cubicBezTo>
                    <a:cubicBezTo>
                      <a:pt x="3254" y="2023"/>
                      <a:pt x="3461" y="1909"/>
                      <a:pt x="3701" y="1522"/>
                    </a:cubicBezTo>
                    <a:cubicBezTo>
                      <a:pt x="3935" y="1141"/>
                      <a:pt x="3995" y="934"/>
                      <a:pt x="4142" y="814"/>
                    </a:cubicBezTo>
                    <a:cubicBezTo>
                      <a:pt x="4289" y="699"/>
                      <a:pt x="4376" y="694"/>
                      <a:pt x="4524" y="547"/>
                    </a:cubicBezTo>
                    <a:cubicBezTo>
                      <a:pt x="4524" y="547"/>
                      <a:pt x="4616" y="492"/>
                      <a:pt x="4257" y="345"/>
                    </a:cubicBezTo>
                    <a:cubicBezTo>
                      <a:pt x="4040" y="255"/>
                      <a:pt x="3901" y="220"/>
                      <a:pt x="3725" y="220"/>
                    </a:cubicBezTo>
                    <a:cubicBezTo>
                      <a:pt x="3613" y="220"/>
                      <a:pt x="3486" y="235"/>
                      <a:pt x="3314" y="258"/>
                    </a:cubicBezTo>
                    <a:cubicBezTo>
                      <a:pt x="3060" y="289"/>
                      <a:pt x="2824" y="342"/>
                      <a:pt x="2597" y="342"/>
                    </a:cubicBezTo>
                    <a:cubicBezTo>
                      <a:pt x="2429" y="342"/>
                      <a:pt x="2266" y="313"/>
                      <a:pt x="2104" y="225"/>
                    </a:cubicBezTo>
                    <a:cubicBezTo>
                      <a:pt x="1819" y="70"/>
                      <a:pt x="1579" y="1"/>
                      <a:pt x="135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437;p73"/>
              <p:cNvSpPr/>
              <p:nvPr/>
            </p:nvSpPr>
            <p:spPr>
              <a:xfrm>
                <a:off x="4770086" y="1801832"/>
                <a:ext cx="84973" cy="86730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3110" extrusionOk="0">
                    <a:moveTo>
                      <a:pt x="486" y="0"/>
                    </a:moveTo>
                    <a:cubicBezTo>
                      <a:pt x="472" y="0"/>
                      <a:pt x="459" y="3"/>
                      <a:pt x="447" y="7"/>
                    </a:cubicBezTo>
                    <a:cubicBezTo>
                      <a:pt x="371" y="46"/>
                      <a:pt x="311" y="193"/>
                      <a:pt x="355" y="264"/>
                    </a:cubicBezTo>
                    <a:cubicBezTo>
                      <a:pt x="252" y="242"/>
                      <a:pt x="227" y="197"/>
                      <a:pt x="194" y="197"/>
                    </a:cubicBezTo>
                    <a:cubicBezTo>
                      <a:pt x="185" y="197"/>
                      <a:pt x="176" y="201"/>
                      <a:pt x="164" y="209"/>
                    </a:cubicBezTo>
                    <a:cubicBezTo>
                      <a:pt x="93" y="258"/>
                      <a:pt x="39" y="427"/>
                      <a:pt x="39" y="427"/>
                    </a:cubicBezTo>
                    <a:cubicBezTo>
                      <a:pt x="110" y="438"/>
                      <a:pt x="175" y="487"/>
                      <a:pt x="208" y="552"/>
                    </a:cubicBezTo>
                    <a:cubicBezTo>
                      <a:pt x="262" y="667"/>
                      <a:pt x="289" y="645"/>
                      <a:pt x="273" y="765"/>
                    </a:cubicBezTo>
                    <a:cubicBezTo>
                      <a:pt x="153" y="781"/>
                      <a:pt x="120" y="759"/>
                      <a:pt x="1" y="825"/>
                    </a:cubicBezTo>
                    <a:cubicBezTo>
                      <a:pt x="55" y="1114"/>
                      <a:pt x="153" y="1391"/>
                      <a:pt x="289" y="1648"/>
                    </a:cubicBezTo>
                    <a:lnTo>
                      <a:pt x="295" y="1735"/>
                    </a:lnTo>
                    <a:cubicBezTo>
                      <a:pt x="251" y="2323"/>
                      <a:pt x="704" y="2884"/>
                      <a:pt x="1270" y="3053"/>
                    </a:cubicBezTo>
                    <a:cubicBezTo>
                      <a:pt x="1405" y="3093"/>
                      <a:pt x="1543" y="3110"/>
                      <a:pt x="1682" y="3110"/>
                    </a:cubicBezTo>
                    <a:cubicBezTo>
                      <a:pt x="2038" y="3110"/>
                      <a:pt x="2402" y="3001"/>
                      <a:pt x="2747" y="2895"/>
                    </a:cubicBezTo>
                    <a:cubicBezTo>
                      <a:pt x="2807" y="2879"/>
                      <a:pt x="2970" y="2803"/>
                      <a:pt x="2987" y="2743"/>
                    </a:cubicBezTo>
                    <a:cubicBezTo>
                      <a:pt x="3047" y="2541"/>
                      <a:pt x="2916" y="2443"/>
                      <a:pt x="2910" y="2389"/>
                    </a:cubicBezTo>
                    <a:cubicBezTo>
                      <a:pt x="2790" y="1773"/>
                      <a:pt x="2496" y="1375"/>
                      <a:pt x="1940" y="1092"/>
                    </a:cubicBezTo>
                    <a:cubicBezTo>
                      <a:pt x="1739" y="983"/>
                      <a:pt x="1570" y="917"/>
                      <a:pt x="1570" y="917"/>
                    </a:cubicBezTo>
                    <a:cubicBezTo>
                      <a:pt x="1592" y="857"/>
                      <a:pt x="1575" y="792"/>
                      <a:pt x="1537" y="743"/>
                    </a:cubicBezTo>
                    <a:cubicBezTo>
                      <a:pt x="1526" y="667"/>
                      <a:pt x="1570" y="541"/>
                      <a:pt x="1537" y="438"/>
                    </a:cubicBezTo>
                    <a:cubicBezTo>
                      <a:pt x="1474" y="264"/>
                      <a:pt x="1384" y="228"/>
                      <a:pt x="1319" y="228"/>
                    </a:cubicBezTo>
                    <a:cubicBezTo>
                      <a:pt x="1271" y="228"/>
                      <a:pt x="1238" y="247"/>
                      <a:pt x="1238" y="247"/>
                    </a:cubicBezTo>
                    <a:cubicBezTo>
                      <a:pt x="1238" y="247"/>
                      <a:pt x="1020" y="101"/>
                      <a:pt x="843" y="101"/>
                    </a:cubicBezTo>
                    <a:cubicBezTo>
                      <a:pt x="796" y="101"/>
                      <a:pt x="751" y="112"/>
                      <a:pt x="714" y="138"/>
                    </a:cubicBezTo>
                    <a:cubicBezTo>
                      <a:pt x="691" y="73"/>
                      <a:pt x="569" y="0"/>
                      <a:pt x="48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362379" y="2138207"/>
            <a:ext cx="1029651" cy="257944"/>
            <a:chOff x="6973632" y="1363437"/>
            <a:chExt cx="856906" cy="2608396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402721" y="1363437"/>
              <a:ext cx="427817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402721" y="1373486"/>
              <a:ext cx="0" cy="2598347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973632" y="3971833"/>
              <a:ext cx="429089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flipV="1">
            <a:off x="6886042" y="2805963"/>
            <a:ext cx="471353" cy="733483"/>
            <a:chOff x="6973632" y="2531318"/>
            <a:chExt cx="856906" cy="67334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7600781" y="2533666"/>
              <a:ext cx="229757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600781" y="2531318"/>
              <a:ext cx="0" cy="673347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973632" y="3204665"/>
              <a:ext cx="627149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259" y="3179412"/>
            <a:ext cx="1021792" cy="77927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048389" y="2599856"/>
            <a:ext cx="1377079" cy="2362377"/>
            <a:chOff x="6973632" y="2531318"/>
            <a:chExt cx="856906" cy="113039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7267219" y="3661710"/>
              <a:ext cx="563319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7267219" y="2531318"/>
              <a:ext cx="0" cy="1130392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973632" y="2537145"/>
              <a:ext cx="293587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17" y="4607997"/>
            <a:ext cx="1054679" cy="786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0644" y="2134299"/>
            <a:ext cx="974680" cy="96635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rot="11005072" flipH="1" flipV="1">
            <a:off x="4855664" y="2476228"/>
            <a:ext cx="663701" cy="214827"/>
            <a:chOff x="9304518" y="4428879"/>
            <a:chExt cx="856906" cy="1417405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9304518" y="5846284"/>
              <a:ext cx="229757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9534275" y="4428879"/>
              <a:ext cx="0" cy="1416233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534275" y="4428879"/>
              <a:ext cx="627149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 rot="5400000" flipV="1">
            <a:off x="4894502" y="225744"/>
            <a:ext cx="60959" cy="2051941"/>
            <a:chOff x="9304518" y="1660617"/>
            <a:chExt cx="856906" cy="2608396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9304518" y="1660617"/>
              <a:ext cx="427817" cy="0"/>
            </a:xfrm>
            <a:prstGeom prst="line">
              <a:avLst/>
            </a:prstGeom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9732335" y="1670666"/>
              <a:ext cx="429089" cy="2598347"/>
              <a:chOff x="9732335" y="1373486"/>
              <a:chExt cx="429089" cy="2975487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9732335" y="1373486"/>
                <a:ext cx="0" cy="2975487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9732335" y="4348973"/>
                <a:ext cx="429089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A3BE3AA-4D4F-497C-9C26-FF06434E20C7}"/>
              </a:ext>
            </a:extLst>
          </p:cNvPr>
          <p:cNvGrpSpPr/>
          <p:nvPr/>
        </p:nvGrpSpPr>
        <p:grpSpPr>
          <a:xfrm>
            <a:off x="311880" y="3541083"/>
            <a:ext cx="3600977" cy="1106816"/>
            <a:chOff x="1069112" y="-1992651"/>
            <a:chExt cx="6498299" cy="1106816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CE2373A-8BE0-4CDB-8724-FF4CC9A3F07A}"/>
                </a:ext>
              </a:extLst>
            </p:cNvPr>
            <p:cNvSpPr txBox="1"/>
            <p:nvPr/>
          </p:nvSpPr>
          <p:spPr>
            <a:xfrm>
              <a:off x="1069112" y="-1992651"/>
              <a:ext cx="64733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9170">
                <a:buClr>
                  <a:srgbClr val="000000"/>
                </a:buClr>
              </a:pPr>
              <a:r>
                <a:rPr lang="en-US" sz="1400" kern="0">
                  <a:solidFill>
                    <a:srgbClr val="FFC000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  <a:sym typeface="Arial"/>
                </a:rPr>
                <a:t>Chi</a:t>
              </a:r>
              <a:endParaRPr lang="en-US" sz="1400" kern="0" dirty="0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Arial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518226D-0E2C-475B-8D34-9CCB0AE07A66}"/>
                </a:ext>
              </a:extLst>
            </p:cNvPr>
            <p:cNvSpPr/>
            <p:nvPr/>
          </p:nvSpPr>
          <p:spPr>
            <a:xfrm>
              <a:off x="1069114" y="-1691055"/>
              <a:ext cx="6498297" cy="80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219170">
                <a:lnSpc>
                  <a:spcPct val="107000"/>
                </a:lnSpc>
                <a:buClr>
                  <a:srgbClr val="000000"/>
                </a:buClr>
              </a:pPr>
              <a:r>
                <a:rPr lang="en-US" sz="1467" kern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Tím môi, tím đầu móng tay, móng chân</a:t>
              </a:r>
            </a:p>
            <a:p>
              <a:pPr algn="r" defTabSz="1219170">
                <a:lnSpc>
                  <a:spcPct val="107000"/>
                </a:lnSpc>
                <a:buClr>
                  <a:srgbClr val="000000"/>
                </a:buClr>
              </a:pPr>
              <a:r>
                <a:rPr lang="en-US" sz="1467" kern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Da xanh, môi nhợt, lạnh đầu chi</a:t>
              </a:r>
            </a:p>
            <a:p>
              <a:pPr defTabSz="1219170">
                <a:lnSpc>
                  <a:spcPct val="107000"/>
                </a:lnSpc>
                <a:buClr>
                  <a:srgbClr val="000000"/>
                </a:buClr>
              </a:pPr>
              <a:endParaRPr lang="en-US" sz="1467" ker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5400000" flipV="1">
            <a:off x="3630336" y="4635077"/>
            <a:ext cx="1859033" cy="1238377"/>
            <a:chOff x="9304518" y="1660617"/>
            <a:chExt cx="856906" cy="260839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9304518" y="1660617"/>
              <a:ext cx="427817" cy="0"/>
            </a:xfrm>
            <a:prstGeom prst="line">
              <a:avLst/>
            </a:prstGeom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9732335" y="1670666"/>
              <a:ext cx="429089" cy="2598347"/>
              <a:chOff x="9732335" y="1373486"/>
              <a:chExt cx="429089" cy="2975487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9732335" y="1373486"/>
                <a:ext cx="0" cy="2975487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9732335" y="4348973"/>
                <a:ext cx="429089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A3BE3AA-4D4F-497C-9C26-FF06434E20C7}"/>
              </a:ext>
            </a:extLst>
          </p:cNvPr>
          <p:cNvGrpSpPr/>
          <p:nvPr/>
        </p:nvGrpSpPr>
        <p:grpSpPr>
          <a:xfrm>
            <a:off x="533662" y="4894091"/>
            <a:ext cx="3587129" cy="908044"/>
            <a:chOff x="1069112" y="-1992651"/>
            <a:chExt cx="6473309" cy="90804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CE2373A-8BE0-4CDB-8724-FF4CC9A3F07A}"/>
                </a:ext>
              </a:extLst>
            </p:cNvPr>
            <p:cNvSpPr txBox="1"/>
            <p:nvPr/>
          </p:nvSpPr>
          <p:spPr>
            <a:xfrm>
              <a:off x="1069112" y="-1992651"/>
              <a:ext cx="64733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9170">
                <a:buClr>
                  <a:srgbClr val="000000"/>
                </a:buClr>
              </a:pPr>
              <a:r>
                <a:rPr lang="en-US" sz="1400" kern="0">
                  <a:solidFill>
                    <a:srgbClr val="FFC000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  <a:sym typeface="Arial"/>
                </a:rPr>
                <a:t>Toàn thân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518226D-0E2C-475B-8D34-9CCB0AE07A66}"/>
                </a:ext>
              </a:extLst>
            </p:cNvPr>
            <p:cNvSpPr/>
            <p:nvPr/>
          </p:nvSpPr>
          <p:spPr>
            <a:xfrm>
              <a:off x="1069114" y="-1691055"/>
              <a:ext cx="6463407" cy="606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219170">
                <a:lnSpc>
                  <a:spcPct val="107000"/>
                </a:lnSpc>
                <a:buClr>
                  <a:srgbClr val="000000"/>
                </a:buClr>
              </a:pPr>
              <a:r>
                <a:rPr lang="en-US" sz="1600" kern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Bất kỳ tình trạng bất ổn nào mà mình nghĩ rằng cần cấp cứu ngay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 rot="10800000" flipH="1" flipV="1">
            <a:off x="4136998" y="4558239"/>
            <a:ext cx="1388180" cy="908828"/>
            <a:chOff x="9304518" y="4428879"/>
            <a:chExt cx="856906" cy="1417405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9304518" y="5846284"/>
              <a:ext cx="229757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9534275" y="4428879"/>
              <a:ext cx="0" cy="1416233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9534275" y="4428879"/>
              <a:ext cx="627149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 rot="5400000" flipH="1" flipV="1">
            <a:off x="4353423" y="3527310"/>
            <a:ext cx="344275" cy="1180397"/>
            <a:chOff x="9304518" y="1660617"/>
            <a:chExt cx="856906" cy="2608396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9304518" y="1660617"/>
              <a:ext cx="427817" cy="0"/>
            </a:xfrm>
            <a:prstGeom prst="line">
              <a:avLst/>
            </a:prstGeom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9732335" y="1670666"/>
              <a:ext cx="429089" cy="2598347"/>
              <a:chOff x="9732335" y="1373486"/>
              <a:chExt cx="429089" cy="2975487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9732335" y="1373486"/>
                <a:ext cx="0" cy="2975487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9732335" y="4348973"/>
                <a:ext cx="429089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30A179B2-BAAD-492A-AD9C-3DDDBEF3C5A4}"/>
              </a:ext>
            </a:extLst>
          </p:cNvPr>
          <p:cNvSpPr txBox="1"/>
          <p:nvPr/>
        </p:nvSpPr>
        <p:spPr>
          <a:xfrm>
            <a:off x="596003" y="332431"/>
            <a:ext cx="1086682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396" defTabSz="1219170">
              <a:buClr>
                <a:srgbClr val="2F4A8A"/>
              </a:buClr>
              <a:buSzPts val="2800"/>
            </a:pPr>
            <a:r>
              <a:rPr lang="en-US" sz="3733" b="1" kern="0">
                <a:solidFill>
                  <a:srgbClr val="FFC000"/>
                </a:solidFill>
                <a:latin typeface="Alata"/>
                <a:ea typeface="Alata"/>
                <a:cs typeface="Alata"/>
                <a:sym typeface="Arial"/>
              </a:rPr>
              <a:t>Phát hiện sớm dấu hiệu cần được cấp cứu</a:t>
            </a:r>
          </a:p>
        </p:txBody>
      </p:sp>
    </p:spTree>
    <p:extLst>
      <p:ext uri="{BB962C8B-B14F-4D97-AF65-F5344CB8AC3E}">
        <p14:creationId xmlns:p14="http://schemas.microsoft.com/office/powerpoint/2010/main" val="20096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4A4F6559-5317-4672-8706-00EBB590B5B5}"/>
              </a:ext>
            </a:extLst>
          </p:cNvPr>
          <p:cNvSpPr txBox="1"/>
          <p:nvPr/>
        </p:nvSpPr>
        <p:spPr>
          <a:xfrm>
            <a:off x="9145629" y="3033738"/>
            <a:ext cx="3560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00" kern="0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Arial"/>
              </a:rPr>
              <a:t>SpO2 ≤ 94%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37A204-4FE8-41A7-97E4-08B054FADD0B}"/>
              </a:ext>
            </a:extLst>
          </p:cNvPr>
          <p:cNvSpPr txBox="1"/>
          <p:nvPr/>
        </p:nvSpPr>
        <p:spPr>
          <a:xfrm>
            <a:off x="8709965" y="1604001"/>
            <a:ext cx="3795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00" kern="0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Arial"/>
              </a:rPr>
              <a:t>Không thể uống/bú được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8417797-FC9F-4F91-B2E3-93633D7C6CB4}"/>
              </a:ext>
            </a:extLst>
          </p:cNvPr>
          <p:cNvSpPr/>
          <p:nvPr/>
        </p:nvSpPr>
        <p:spPr>
          <a:xfrm>
            <a:off x="8484014" y="4790805"/>
            <a:ext cx="3557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00" kern="0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Arial"/>
              </a:rPr>
              <a:t>Thở rên, hoặc rút lõm lồng ngực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CE2373A-8BE0-4CDB-8724-FF4CC9A3F07A}"/>
              </a:ext>
            </a:extLst>
          </p:cNvPr>
          <p:cNvSpPr txBox="1"/>
          <p:nvPr/>
        </p:nvSpPr>
        <p:spPr>
          <a:xfrm>
            <a:off x="360512" y="1042018"/>
            <a:ext cx="3587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en-US" sz="1400" kern="0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Arial"/>
              </a:rPr>
              <a:t>Tím tái 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9FCB953-2004-41F3-8B2E-7E3A28267579}"/>
              </a:ext>
            </a:extLst>
          </p:cNvPr>
          <p:cNvGrpSpPr/>
          <p:nvPr/>
        </p:nvGrpSpPr>
        <p:grpSpPr>
          <a:xfrm>
            <a:off x="-36371" y="2798040"/>
            <a:ext cx="3834564" cy="1171514"/>
            <a:chOff x="3767695" y="1665711"/>
            <a:chExt cx="6703295" cy="1171513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8198053-EEE7-429B-9912-9D5A5F72C406}"/>
                </a:ext>
              </a:extLst>
            </p:cNvPr>
            <p:cNvSpPr txBox="1"/>
            <p:nvPr/>
          </p:nvSpPr>
          <p:spPr>
            <a:xfrm>
              <a:off x="3997682" y="1665711"/>
              <a:ext cx="6473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9170">
                <a:buClr>
                  <a:srgbClr val="000000"/>
                </a:buClr>
              </a:pPr>
              <a:r>
                <a:rPr lang="en-US" sz="1400" kern="0">
                  <a:solidFill>
                    <a:srgbClr val="FFC000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  <a:sym typeface="Arial"/>
                </a:rPr>
                <a:t>Ho hoặc khó thở, thở nhanh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5379993-2A0A-4DE4-9BFC-17604497CB57}"/>
                </a:ext>
              </a:extLst>
            </p:cNvPr>
            <p:cNvSpPr/>
            <p:nvPr/>
          </p:nvSpPr>
          <p:spPr>
            <a:xfrm>
              <a:off x="3767695" y="1967307"/>
              <a:ext cx="6693401" cy="869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219170">
                <a:lnSpc>
                  <a:spcPct val="107000"/>
                </a:lnSpc>
                <a:buClr>
                  <a:srgbClr val="000000"/>
                </a:buClr>
              </a:pPr>
              <a:r>
                <a:rPr lang="en-US" sz="1600" kern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nhịp thở ≥ 60 lần/phút ở trẻ &lt; 2 tháng; ≥ 50 lần/phút ở trẻ từ 2 - 11 tháng; </a:t>
              </a:r>
            </a:p>
            <a:p>
              <a:pPr algn="r" defTabSz="1219170">
                <a:lnSpc>
                  <a:spcPct val="107000"/>
                </a:lnSpc>
                <a:buClr>
                  <a:srgbClr val="000000"/>
                </a:buClr>
              </a:pPr>
              <a:r>
                <a:rPr lang="en-US" sz="1600" kern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≥ 40 lần/phút ở trẻ từ 1 - 5 tuổi</a:t>
              </a:r>
            </a:p>
          </p:txBody>
        </p:sp>
      </p:grpSp>
      <p:pic>
        <p:nvPicPr>
          <p:cNvPr id="2" name="Picture 1" descr="E:\websites\free-power-point-templates\2012\logos.png">
            <a:extLst>
              <a:ext uri="{FF2B5EF4-FFF2-40B4-BE49-F238E27FC236}">
                <a16:creationId xmlns:a16="http://schemas.microsoft.com/office/drawing/2014/main" id="{4C800366-DB91-426D-9414-0BEEA7A34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9421" y="6488532"/>
            <a:ext cx="754883" cy="27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908676" y="3396795"/>
            <a:ext cx="1226725" cy="1062685"/>
            <a:chOff x="6973632" y="1363437"/>
            <a:chExt cx="856906" cy="2608396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402721" y="1363437"/>
              <a:ext cx="427817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402721" y="1373486"/>
              <a:ext cx="0" cy="2598347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973632" y="3971833"/>
              <a:ext cx="429089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159849" y="1796642"/>
            <a:ext cx="2550116" cy="506465"/>
            <a:chOff x="6973632" y="2531318"/>
            <a:chExt cx="856906" cy="67334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7600781" y="2533666"/>
              <a:ext cx="229757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600781" y="2531318"/>
              <a:ext cx="0" cy="673347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973632" y="3204665"/>
              <a:ext cx="627149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925785" y="3281325"/>
            <a:ext cx="2477912" cy="1693012"/>
            <a:chOff x="6973632" y="2531318"/>
            <a:chExt cx="856906" cy="1130392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7267219" y="2531318"/>
              <a:ext cx="0" cy="1130392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973632" y="2537145"/>
              <a:ext cx="293587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7267219" y="3661710"/>
              <a:ext cx="563319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103" y="2895979"/>
            <a:ext cx="974680" cy="966351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8A3BE3AA-4D4F-497C-9C26-FF06434E20C7}"/>
              </a:ext>
            </a:extLst>
          </p:cNvPr>
          <p:cNvGrpSpPr/>
          <p:nvPr/>
        </p:nvGrpSpPr>
        <p:grpSpPr>
          <a:xfrm>
            <a:off x="311880" y="3541081"/>
            <a:ext cx="3600977" cy="623737"/>
            <a:chOff x="1069112" y="-1992651"/>
            <a:chExt cx="6498299" cy="623736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CE2373A-8BE0-4CDB-8724-FF4CC9A3F07A}"/>
                </a:ext>
              </a:extLst>
            </p:cNvPr>
            <p:cNvSpPr txBox="1"/>
            <p:nvPr/>
          </p:nvSpPr>
          <p:spPr>
            <a:xfrm>
              <a:off x="1069112" y="-1992651"/>
              <a:ext cx="64733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9170">
                <a:buClr>
                  <a:srgbClr val="000000"/>
                </a:buClr>
              </a:pPr>
              <a:endParaRPr lang="en-US" sz="1400" kern="0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Arial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518226D-0E2C-475B-8D34-9CCB0AE07A66}"/>
                </a:ext>
              </a:extLst>
            </p:cNvPr>
            <p:cNvSpPr/>
            <p:nvPr/>
          </p:nvSpPr>
          <p:spPr>
            <a:xfrm>
              <a:off x="1069114" y="-1691054"/>
              <a:ext cx="6498297" cy="3221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107000"/>
                </a:lnSpc>
                <a:buClr>
                  <a:srgbClr val="000000"/>
                </a:buClr>
              </a:pPr>
              <a:endParaRPr lang="en-US" sz="1467" ker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A3BE3AA-4D4F-497C-9C26-FF06434E20C7}"/>
              </a:ext>
            </a:extLst>
          </p:cNvPr>
          <p:cNvGrpSpPr/>
          <p:nvPr/>
        </p:nvGrpSpPr>
        <p:grpSpPr>
          <a:xfrm>
            <a:off x="533662" y="4894091"/>
            <a:ext cx="3587129" cy="908044"/>
            <a:chOff x="1069112" y="-1992651"/>
            <a:chExt cx="6473309" cy="90804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CE2373A-8BE0-4CDB-8724-FF4CC9A3F07A}"/>
                </a:ext>
              </a:extLst>
            </p:cNvPr>
            <p:cNvSpPr txBox="1"/>
            <p:nvPr/>
          </p:nvSpPr>
          <p:spPr>
            <a:xfrm>
              <a:off x="1069112" y="-1992651"/>
              <a:ext cx="64733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9170">
                <a:buClr>
                  <a:srgbClr val="000000"/>
                </a:buClr>
              </a:pPr>
              <a:r>
                <a:rPr lang="en-US" sz="1400" kern="0">
                  <a:solidFill>
                    <a:srgbClr val="FFC000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  <a:sym typeface="Arial"/>
                </a:rPr>
                <a:t>Toàn thân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518226D-0E2C-475B-8D34-9CCB0AE07A66}"/>
                </a:ext>
              </a:extLst>
            </p:cNvPr>
            <p:cNvSpPr/>
            <p:nvPr/>
          </p:nvSpPr>
          <p:spPr>
            <a:xfrm>
              <a:off x="1069114" y="-1691055"/>
              <a:ext cx="6463407" cy="606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219170">
                <a:lnSpc>
                  <a:spcPct val="107000"/>
                </a:lnSpc>
                <a:buClr>
                  <a:srgbClr val="000000"/>
                </a:buClr>
              </a:pPr>
              <a:r>
                <a:rPr lang="en-US" sz="1600" kern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Bất kỳ tình trạng bất ổn nào mà mình nghĩ rằng cần cấp cứu ngay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 rot="10800000" flipH="1" flipV="1">
            <a:off x="4136998" y="4558239"/>
            <a:ext cx="1388180" cy="908828"/>
            <a:chOff x="9304518" y="4428879"/>
            <a:chExt cx="856906" cy="1417405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9304518" y="5846284"/>
              <a:ext cx="229757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9534275" y="4428879"/>
              <a:ext cx="0" cy="1416233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9534275" y="4428879"/>
              <a:ext cx="627149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 rot="5400000" flipH="1" flipV="1">
            <a:off x="4353423" y="3527310"/>
            <a:ext cx="344275" cy="1180397"/>
            <a:chOff x="9304518" y="1660617"/>
            <a:chExt cx="856906" cy="2608396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9304518" y="1660617"/>
              <a:ext cx="427817" cy="0"/>
            </a:xfrm>
            <a:prstGeom prst="line">
              <a:avLst/>
            </a:prstGeom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9732335" y="1670666"/>
              <a:ext cx="429089" cy="2598347"/>
              <a:chOff x="9732335" y="1373486"/>
              <a:chExt cx="429089" cy="2975487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9732335" y="1373486"/>
                <a:ext cx="0" cy="2975487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9732335" y="4348973"/>
                <a:ext cx="429089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30A179B2-BAAD-492A-AD9C-3DDDBEF3C5A4}"/>
              </a:ext>
            </a:extLst>
          </p:cNvPr>
          <p:cNvSpPr txBox="1"/>
          <p:nvPr/>
        </p:nvSpPr>
        <p:spPr>
          <a:xfrm>
            <a:off x="596003" y="332431"/>
            <a:ext cx="1086682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396" defTabSz="1219170">
              <a:buClr>
                <a:srgbClr val="2F4A8A"/>
              </a:buClr>
              <a:buSzPts val="2800"/>
            </a:pPr>
            <a:r>
              <a:rPr lang="en-US" sz="3733" b="1" kern="0">
                <a:solidFill>
                  <a:srgbClr val="FFC000"/>
                </a:solidFill>
                <a:latin typeface="Alata"/>
                <a:ea typeface="Alata"/>
                <a:cs typeface="Alata"/>
                <a:sym typeface="Arial"/>
              </a:rPr>
              <a:t>Phát hiện sớm dấu hiệu cần được cấp cứu: trẻ em</a:t>
            </a:r>
          </a:p>
        </p:txBody>
      </p:sp>
      <p:grpSp>
        <p:nvGrpSpPr>
          <p:cNvPr id="109" name="Google Shape;8674;p75"/>
          <p:cNvGrpSpPr/>
          <p:nvPr/>
        </p:nvGrpSpPr>
        <p:grpSpPr>
          <a:xfrm>
            <a:off x="4925330" y="1030057"/>
            <a:ext cx="2015591" cy="5319536"/>
            <a:chOff x="3928852" y="3050537"/>
            <a:chExt cx="550799" cy="1310497"/>
          </a:xfrm>
        </p:grpSpPr>
        <p:sp>
          <p:nvSpPr>
            <p:cNvPr id="110" name="Google Shape;8675;p75"/>
            <p:cNvSpPr/>
            <p:nvPr/>
          </p:nvSpPr>
          <p:spPr>
            <a:xfrm>
              <a:off x="3977731" y="4311978"/>
              <a:ext cx="453041" cy="49056"/>
            </a:xfrm>
            <a:custGeom>
              <a:avLst/>
              <a:gdLst/>
              <a:ahLst/>
              <a:cxnLst/>
              <a:rect l="l" t="t" r="r" b="b"/>
              <a:pathLst>
                <a:path w="17944" h="1943" extrusionOk="0">
                  <a:moveTo>
                    <a:pt x="8969" y="0"/>
                  </a:moveTo>
                  <a:cubicBezTo>
                    <a:pt x="4015" y="0"/>
                    <a:pt x="0" y="437"/>
                    <a:pt x="0" y="972"/>
                  </a:cubicBezTo>
                  <a:cubicBezTo>
                    <a:pt x="0" y="1506"/>
                    <a:pt x="4015" y="1943"/>
                    <a:pt x="8969" y="1943"/>
                  </a:cubicBezTo>
                  <a:cubicBezTo>
                    <a:pt x="13929" y="1943"/>
                    <a:pt x="17943" y="1506"/>
                    <a:pt x="17943" y="972"/>
                  </a:cubicBezTo>
                  <a:cubicBezTo>
                    <a:pt x="17943" y="437"/>
                    <a:pt x="13929" y="0"/>
                    <a:pt x="8969" y="0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1" name="Google Shape;8676;p75"/>
            <p:cNvGrpSpPr/>
            <p:nvPr/>
          </p:nvGrpSpPr>
          <p:grpSpPr>
            <a:xfrm>
              <a:off x="3928852" y="3050537"/>
              <a:ext cx="550799" cy="1278256"/>
              <a:chOff x="3928852" y="3050537"/>
              <a:chExt cx="550799" cy="1278256"/>
            </a:xfrm>
          </p:grpSpPr>
          <p:sp>
            <p:nvSpPr>
              <p:cNvPr id="112" name="Google Shape;8677;p75"/>
              <p:cNvSpPr/>
              <p:nvPr/>
            </p:nvSpPr>
            <p:spPr>
              <a:xfrm>
                <a:off x="3928852" y="3050537"/>
                <a:ext cx="550799" cy="1278256"/>
              </a:xfrm>
              <a:custGeom>
                <a:avLst/>
                <a:gdLst/>
                <a:ahLst/>
                <a:cxnLst/>
                <a:rect l="l" t="t" r="r" b="b"/>
                <a:pathLst>
                  <a:path w="21816" h="50629" extrusionOk="0">
                    <a:moveTo>
                      <a:pt x="3781" y="7802"/>
                    </a:moveTo>
                    <a:lnTo>
                      <a:pt x="3781" y="7834"/>
                    </a:lnTo>
                    <a:lnTo>
                      <a:pt x="3755" y="7834"/>
                    </a:lnTo>
                    <a:lnTo>
                      <a:pt x="3781" y="7802"/>
                    </a:lnTo>
                    <a:close/>
                    <a:moveTo>
                      <a:pt x="10690" y="0"/>
                    </a:moveTo>
                    <a:cubicBezTo>
                      <a:pt x="6753" y="0"/>
                      <a:pt x="3559" y="3187"/>
                      <a:pt x="3559" y="7130"/>
                    </a:cubicBezTo>
                    <a:cubicBezTo>
                      <a:pt x="3559" y="7365"/>
                      <a:pt x="3579" y="7600"/>
                      <a:pt x="3605" y="7834"/>
                    </a:cubicBezTo>
                    <a:cubicBezTo>
                      <a:pt x="2973" y="7906"/>
                      <a:pt x="2549" y="8512"/>
                      <a:pt x="2699" y="9131"/>
                    </a:cubicBezTo>
                    <a:cubicBezTo>
                      <a:pt x="2821" y="9609"/>
                      <a:pt x="3252" y="9920"/>
                      <a:pt x="3713" y="9920"/>
                    </a:cubicBezTo>
                    <a:cubicBezTo>
                      <a:pt x="3844" y="9920"/>
                      <a:pt x="3977" y="9895"/>
                      <a:pt x="4107" y="9842"/>
                    </a:cubicBezTo>
                    <a:cubicBezTo>
                      <a:pt x="4837" y="12044"/>
                      <a:pt x="6688" y="13804"/>
                      <a:pt x="8754" y="14560"/>
                    </a:cubicBezTo>
                    <a:cubicBezTo>
                      <a:pt x="8793" y="14573"/>
                      <a:pt x="8884" y="14593"/>
                      <a:pt x="8884" y="14606"/>
                    </a:cubicBezTo>
                    <a:lnTo>
                      <a:pt x="8884" y="16620"/>
                    </a:lnTo>
                    <a:lnTo>
                      <a:pt x="5651" y="16620"/>
                    </a:lnTo>
                    <a:cubicBezTo>
                      <a:pt x="5651" y="16620"/>
                      <a:pt x="5638" y="16685"/>
                      <a:pt x="5625" y="16698"/>
                    </a:cubicBezTo>
                    <a:cubicBezTo>
                      <a:pt x="5045" y="16705"/>
                      <a:pt x="4537" y="17076"/>
                      <a:pt x="4361" y="17623"/>
                    </a:cubicBezTo>
                    <a:lnTo>
                      <a:pt x="216" y="33239"/>
                    </a:lnTo>
                    <a:cubicBezTo>
                      <a:pt x="1" y="33872"/>
                      <a:pt x="294" y="34563"/>
                      <a:pt x="900" y="34849"/>
                    </a:cubicBezTo>
                    <a:cubicBezTo>
                      <a:pt x="1081" y="34936"/>
                      <a:pt x="1274" y="34977"/>
                      <a:pt x="1464" y="34977"/>
                    </a:cubicBezTo>
                    <a:cubicBezTo>
                      <a:pt x="1903" y="34977"/>
                      <a:pt x="2330" y="34756"/>
                      <a:pt x="2575" y="34360"/>
                    </a:cubicBezTo>
                    <a:cubicBezTo>
                      <a:pt x="2621" y="34387"/>
                      <a:pt x="2666" y="34413"/>
                      <a:pt x="2719" y="34419"/>
                    </a:cubicBezTo>
                    <a:cubicBezTo>
                      <a:pt x="2750" y="34427"/>
                      <a:pt x="2782" y="34430"/>
                      <a:pt x="2813" y="34430"/>
                    </a:cubicBezTo>
                    <a:cubicBezTo>
                      <a:pt x="2999" y="34430"/>
                      <a:pt x="3163" y="34303"/>
                      <a:pt x="3207" y="34119"/>
                    </a:cubicBezTo>
                    <a:lnTo>
                      <a:pt x="3559" y="32542"/>
                    </a:lnTo>
                    <a:cubicBezTo>
                      <a:pt x="3605" y="32347"/>
                      <a:pt x="3481" y="32040"/>
                      <a:pt x="3299" y="31949"/>
                    </a:cubicBezTo>
                    <a:lnTo>
                      <a:pt x="6336" y="20954"/>
                    </a:lnTo>
                    <a:cubicBezTo>
                      <a:pt x="6336" y="22844"/>
                      <a:pt x="6381" y="26507"/>
                      <a:pt x="6453" y="30567"/>
                    </a:cubicBezTo>
                    <a:lnTo>
                      <a:pt x="6401" y="30567"/>
                    </a:lnTo>
                    <a:lnTo>
                      <a:pt x="6466" y="32360"/>
                    </a:lnTo>
                    <a:lnTo>
                      <a:pt x="6486" y="32360"/>
                    </a:lnTo>
                    <a:cubicBezTo>
                      <a:pt x="6623" y="40194"/>
                      <a:pt x="6805" y="48732"/>
                      <a:pt x="6805" y="48732"/>
                    </a:cubicBezTo>
                    <a:cubicBezTo>
                      <a:pt x="6805" y="48732"/>
                      <a:pt x="4517" y="49090"/>
                      <a:pt x="4517" y="50622"/>
                    </a:cubicBezTo>
                    <a:lnTo>
                      <a:pt x="8936" y="50622"/>
                    </a:lnTo>
                    <a:lnTo>
                      <a:pt x="10631" y="33435"/>
                    </a:lnTo>
                    <a:lnTo>
                      <a:pt x="10670" y="33461"/>
                    </a:lnTo>
                    <a:lnTo>
                      <a:pt x="11035" y="33461"/>
                    </a:lnTo>
                    <a:lnTo>
                      <a:pt x="11035" y="33455"/>
                    </a:lnTo>
                    <a:lnTo>
                      <a:pt x="12893" y="50628"/>
                    </a:lnTo>
                    <a:lnTo>
                      <a:pt x="17311" y="50628"/>
                    </a:lnTo>
                    <a:cubicBezTo>
                      <a:pt x="17311" y="49097"/>
                      <a:pt x="15030" y="48738"/>
                      <a:pt x="15030" y="48738"/>
                    </a:cubicBezTo>
                    <a:cubicBezTo>
                      <a:pt x="15030" y="48738"/>
                      <a:pt x="15193" y="40102"/>
                      <a:pt x="15324" y="32216"/>
                    </a:cubicBezTo>
                    <a:cubicBezTo>
                      <a:pt x="15330" y="31897"/>
                      <a:pt x="15356" y="30574"/>
                      <a:pt x="15356" y="30574"/>
                    </a:cubicBezTo>
                    <a:lnTo>
                      <a:pt x="15343" y="30574"/>
                    </a:lnTo>
                    <a:cubicBezTo>
                      <a:pt x="15408" y="26481"/>
                      <a:pt x="15454" y="22785"/>
                      <a:pt x="15454" y="20863"/>
                    </a:cubicBezTo>
                    <a:lnTo>
                      <a:pt x="18511" y="31929"/>
                    </a:lnTo>
                    <a:cubicBezTo>
                      <a:pt x="18302" y="31995"/>
                      <a:pt x="18159" y="32334"/>
                      <a:pt x="18204" y="32542"/>
                    </a:cubicBezTo>
                    <a:lnTo>
                      <a:pt x="18563" y="34119"/>
                    </a:lnTo>
                    <a:cubicBezTo>
                      <a:pt x="18606" y="34317"/>
                      <a:pt x="18779" y="34435"/>
                      <a:pt x="18957" y="34435"/>
                    </a:cubicBezTo>
                    <a:cubicBezTo>
                      <a:pt x="19049" y="34435"/>
                      <a:pt x="19143" y="34403"/>
                      <a:pt x="19221" y="34334"/>
                    </a:cubicBezTo>
                    <a:cubicBezTo>
                      <a:pt x="19463" y="34749"/>
                      <a:pt x="19903" y="34984"/>
                      <a:pt x="20357" y="34984"/>
                    </a:cubicBezTo>
                    <a:cubicBezTo>
                      <a:pt x="20538" y="34984"/>
                      <a:pt x="20722" y="34947"/>
                      <a:pt x="20896" y="34869"/>
                    </a:cubicBezTo>
                    <a:cubicBezTo>
                      <a:pt x="21509" y="34589"/>
                      <a:pt x="21815" y="33891"/>
                      <a:pt x="21600" y="33252"/>
                    </a:cubicBezTo>
                    <a:lnTo>
                      <a:pt x="21600" y="33246"/>
                    </a:lnTo>
                    <a:lnTo>
                      <a:pt x="17292" y="17663"/>
                    </a:lnTo>
                    <a:cubicBezTo>
                      <a:pt x="17116" y="17141"/>
                      <a:pt x="16653" y="16744"/>
                      <a:pt x="16138" y="16705"/>
                    </a:cubicBezTo>
                    <a:cubicBezTo>
                      <a:pt x="16125" y="16691"/>
                      <a:pt x="16112" y="16626"/>
                      <a:pt x="16112" y="16626"/>
                    </a:cubicBezTo>
                    <a:lnTo>
                      <a:pt x="12625" y="16626"/>
                    </a:lnTo>
                    <a:lnTo>
                      <a:pt x="12625" y="14704"/>
                    </a:lnTo>
                    <a:cubicBezTo>
                      <a:pt x="12625" y="14704"/>
                      <a:pt x="12651" y="14697"/>
                      <a:pt x="12658" y="14691"/>
                    </a:cubicBezTo>
                    <a:lnTo>
                      <a:pt x="12704" y="14678"/>
                    </a:lnTo>
                    <a:cubicBezTo>
                      <a:pt x="14900" y="14013"/>
                      <a:pt x="16914" y="12194"/>
                      <a:pt x="17696" y="9887"/>
                    </a:cubicBezTo>
                    <a:cubicBezTo>
                      <a:pt x="17774" y="9907"/>
                      <a:pt x="17859" y="9920"/>
                      <a:pt x="17944" y="9920"/>
                    </a:cubicBezTo>
                    <a:cubicBezTo>
                      <a:pt x="17948" y="9920"/>
                      <a:pt x="17952" y="9920"/>
                      <a:pt x="17956" y="9920"/>
                    </a:cubicBezTo>
                    <a:cubicBezTo>
                      <a:pt x="18511" y="9920"/>
                      <a:pt x="18967" y="9485"/>
                      <a:pt x="18999" y="8929"/>
                    </a:cubicBezTo>
                    <a:cubicBezTo>
                      <a:pt x="19032" y="8375"/>
                      <a:pt x="18615" y="7893"/>
                      <a:pt x="18061" y="7834"/>
                    </a:cubicBezTo>
                    <a:lnTo>
                      <a:pt x="18061" y="7828"/>
                    </a:lnTo>
                    <a:cubicBezTo>
                      <a:pt x="18061" y="7815"/>
                      <a:pt x="18048" y="7802"/>
                      <a:pt x="18048" y="7789"/>
                    </a:cubicBezTo>
                    <a:cubicBezTo>
                      <a:pt x="18041" y="6061"/>
                      <a:pt x="17637" y="4295"/>
                      <a:pt x="16692" y="2992"/>
                    </a:cubicBezTo>
                    <a:cubicBezTo>
                      <a:pt x="17657" y="2464"/>
                      <a:pt x="17774" y="1786"/>
                      <a:pt x="18159" y="1147"/>
                    </a:cubicBezTo>
                    <a:lnTo>
                      <a:pt x="18159" y="1147"/>
                    </a:lnTo>
                    <a:cubicBezTo>
                      <a:pt x="17949" y="1170"/>
                      <a:pt x="17739" y="1181"/>
                      <a:pt x="17527" y="1181"/>
                    </a:cubicBezTo>
                    <a:cubicBezTo>
                      <a:pt x="15283" y="1181"/>
                      <a:pt x="12905" y="0"/>
                      <a:pt x="10690" y="0"/>
                    </a:cubicBezTo>
                    <a:close/>
                  </a:path>
                </a:pathLst>
              </a:custGeom>
              <a:solidFill>
                <a:srgbClr val="F2F4F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13" name="Google Shape;8678;p75"/>
              <p:cNvGrpSpPr/>
              <p:nvPr/>
            </p:nvGrpSpPr>
            <p:grpSpPr>
              <a:xfrm>
                <a:off x="4097202" y="3317252"/>
                <a:ext cx="209832" cy="593417"/>
                <a:chOff x="4097202" y="3317252"/>
                <a:chExt cx="209832" cy="593417"/>
              </a:xfrm>
            </p:grpSpPr>
            <p:grpSp>
              <p:nvGrpSpPr>
                <p:cNvPr id="114" name="Google Shape;8679;p75"/>
                <p:cNvGrpSpPr/>
                <p:nvPr/>
              </p:nvGrpSpPr>
              <p:grpSpPr>
                <a:xfrm>
                  <a:off x="4155271" y="3317252"/>
                  <a:ext cx="96622" cy="294739"/>
                  <a:chOff x="4155271" y="3317252"/>
                  <a:chExt cx="96622" cy="294739"/>
                </a:xfrm>
              </p:grpSpPr>
              <p:sp>
                <p:nvSpPr>
                  <p:cNvPr id="119" name="Google Shape;8680;p75"/>
                  <p:cNvSpPr/>
                  <p:nvPr/>
                </p:nvSpPr>
                <p:spPr>
                  <a:xfrm>
                    <a:off x="4191804" y="3350175"/>
                    <a:ext cx="21435" cy="2618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9" h="10370" extrusionOk="0">
                        <a:moveTo>
                          <a:pt x="1" y="0"/>
                        </a:moveTo>
                        <a:lnTo>
                          <a:pt x="1" y="10370"/>
                        </a:lnTo>
                        <a:lnTo>
                          <a:pt x="848" y="10370"/>
                        </a:lnTo>
                        <a:lnTo>
                          <a:pt x="848" y="0"/>
                        </a:lnTo>
                        <a:close/>
                      </a:path>
                    </a:pathLst>
                  </a:custGeom>
                  <a:solidFill>
                    <a:srgbClr val="D4DBE0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" name="Google Shape;8681;p75"/>
                  <p:cNvSpPr/>
                  <p:nvPr/>
                </p:nvSpPr>
                <p:spPr>
                  <a:xfrm>
                    <a:off x="4155271" y="3317252"/>
                    <a:ext cx="96622" cy="60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7" h="2380" extrusionOk="0">
                        <a:moveTo>
                          <a:pt x="1911" y="1"/>
                        </a:moveTo>
                        <a:cubicBezTo>
                          <a:pt x="855" y="1"/>
                          <a:pt x="1" y="535"/>
                          <a:pt x="1" y="1194"/>
                        </a:cubicBezTo>
                        <a:cubicBezTo>
                          <a:pt x="1" y="1852"/>
                          <a:pt x="855" y="2380"/>
                          <a:pt x="1911" y="2380"/>
                        </a:cubicBezTo>
                        <a:cubicBezTo>
                          <a:pt x="2973" y="2380"/>
                          <a:pt x="3827" y="1852"/>
                          <a:pt x="3827" y="1194"/>
                        </a:cubicBezTo>
                        <a:cubicBezTo>
                          <a:pt x="3827" y="535"/>
                          <a:pt x="2973" y="1"/>
                          <a:pt x="1911" y="1"/>
                        </a:cubicBezTo>
                        <a:close/>
                      </a:path>
                    </a:pathLst>
                  </a:custGeom>
                  <a:solidFill>
                    <a:srgbClr val="D4DBE0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5" name="Google Shape;8682;p75"/>
                <p:cNvSpPr/>
                <p:nvPr/>
              </p:nvSpPr>
              <p:spPr>
                <a:xfrm>
                  <a:off x="4138835" y="3605149"/>
                  <a:ext cx="148455" cy="1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0" h="5440" extrusionOk="0">
                      <a:moveTo>
                        <a:pt x="3434" y="0"/>
                      </a:moveTo>
                      <a:cubicBezTo>
                        <a:pt x="3129" y="0"/>
                        <a:pt x="2783" y="173"/>
                        <a:pt x="2783" y="173"/>
                      </a:cubicBezTo>
                      <a:cubicBezTo>
                        <a:pt x="2725" y="1444"/>
                        <a:pt x="3819" y="1763"/>
                        <a:pt x="3272" y="3145"/>
                      </a:cubicBezTo>
                      <a:cubicBezTo>
                        <a:pt x="3194" y="3338"/>
                        <a:pt x="3083" y="3412"/>
                        <a:pt x="2954" y="3412"/>
                      </a:cubicBezTo>
                      <a:cubicBezTo>
                        <a:pt x="2770" y="3412"/>
                        <a:pt x="2550" y="3259"/>
                        <a:pt x="2347" y="3086"/>
                      </a:cubicBezTo>
                      <a:cubicBezTo>
                        <a:pt x="2142" y="2920"/>
                        <a:pt x="1689" y="2641"/>
                        <a:pt x="1242" y="2641"/>
                      </a:cubicBezTo>
                      <a:cubicBezTo>
                        <a:pt x="1077" y="2641"/>
                        <a:pt x="913" y="2679"/>
                        <a:pt x="763" y="2774"/>
                      </a:cubicBezTo>
                      <a:cubicBezTo>
                        <a:pt x="0" y="3236"/>
                        <a:pt x="124" y="5439"/>
                        <a:pt x="124" y="5439"/>
                      </a:cubicBezTo>
                      <a:lnTo>
                        <a:pt x="789" y="5394"/>
                      </a:lnTo>
                      <a:cubicBezTo>
                        <a:pt x="789" y="5394"/>
                        <a:pt x="1095" y="3614"/>
                        <a:pt x="1095" y="3608"/>
                      </a:cubicBezTo>
                      <a:cubicBezTo>
                        <a:pt x="1095" y="3608"/>
                        <a:pt x="1102" y="3601"/>
                        <a:pt x="1102" y="3601"/>
                      </a:cubicBezTo>
                      <a:cubicBezTo>
                        <a:pt x="1102" y="3601"/>
                        <a:pt x="1108" y="3595"/>
                        <a:pt x="1108" y="3595"/>
                      </a:cubicBezTo>
                      <a:lnTo>
                        <a:pt x="1115" y="3588"/>
                      </a:lnTo>
                      <a:lnTo>
                        <a:pt x="1115" y="3575"/>
                      </a:lnTo>
                      <a:lnTo>
                        <a:pt x="1115" y="3569"/>
                      </a:lnTo>
                      <a:lnTo>
                        <a:pt x="1121" y="3562"/>
                      </a:lnTo>
                      <a:lnTo>
                        <a:pt x="1128" y="3556"/>
                      </a:lnTo>
                      <a:lnTo>
                        <a:pt x="1134" y="3556"/>
                      </a:lnTo>
                      <a:lnTo>
                        <a:pt x="1141" y="3549"/>
                      </a:lnTo>
                      <a:lnTo>
                        <a:pt x="1147" y="3549"/>
                      </a:lnTo>
                      <a:lnTo>
                        <a:pt x="1154" y="3543"/>
                      </a:lnTo>
                      <a:lnTo>
                        <a:pt x="1180" y="3543"/>
                      </a:lnTo>
                      <a:cubicBezTo>
                        <a:pt x="1180" y="3543"/>
                        <a:pt x="1239" y="3588"/>
                        <a:pt x="1239" y="3588"/>
                      </a:cubicBezTo>
                      <a:cubicBezTo>
                        <a:pt x="1239" y="3588"/>
                        <a:pt x="1245" y="3582"/>
                        <a:pt x="1245" y="3582"/>
                      </a:cubicBezTo>
                      <a:lnTo>
                        <a:pt x="1258" y="3582"/>
                      </a:lnTo>
                      <a:cubicBezTo>
                        <a:pt x="1258" y="3582"/>
                        <a:pt x="1265" y="3588"/>
                        <a:pt x="1265" y="3595"/>
                      </a:cubicBezTo>
                      <a:cubicBezTo>
                        <a:pt x="1265" y="3595"/>
                        <a:pt x="1265" y="3601"/>
                        <a:pt x="1265" y="3601"/>
                      </a:cubicBezTo>
                      <a:cubicBezTo>
                        <a:pt x="1265" y="3608"/>
                        <a:pt x="1265" y="3608"/>
                        <a:pt x="1265" y="3608"/>
                      </a:cubicBezTo>
                      <a:cubicBezTo>
                        <a:pt x="1304" y="3790"/>
                        <a:pt x="1369" y="3966"/>
                        <a:pt x="1447" y="4136"/>
                      </a:cubicBezTo>
                      <a:cubicBezTo>
                        <a:pt x="1643" y="4423"/>
                        <a:pt x="1916" y="4840"/>
                        <a:pt x="2679" y="5029"/>
                      </a:cubicBezTo>
                      <a:cubicBezTo>
                        <a:pt x="2882" y="5079"/>
                        <a:pt x="3079" y="5102"/>
                        <a:pt x="3269" y="5102"/>
                      </a:cubicBezTo>
                      <a:cubicBezTo>
                        <a:pt x="4290" y="5102"/>
                        <a:pt x="5100" y="4413"/>
                        <a:pt x="5540" y="3412"/>
                      </a:cubicBezTo>
                      <a:cubicBezTo>
                        <a:pt x="5879" y="2663"/>
                        <a:pt x="5768" y="1314"/>
                        <a:pt x="5103" y="1027"/>
                      </a:cubicBezTo>
                      <a:cubicBezTo>
                        <a:pt x="4961" y="964"/>
                        <a:pt x="4840" y="940"/>
                        <a:pt x="4736" y="940"/>
                      </a:cubicBezTo>
                      <a:cubicBezTo>
                        <a:pt x="4400" y="940"/>
                        <a:pt x="4228" y="1187"/>
                        <a:pt x="4026" y="1187"/>
                      </a:cubicBezTo>
                      <a:cubicBezTo>
                        <a:pt x="3997" y="1187"/>
                        <a:pt x="3968" y="1182"/>
                        <a:pt x="3937" y="1170"/>
                      </a:cubicBezTo>
                      <a:cubicBezTo>
                        <a:pt x="3617" y="1053"/>
                        <a:pt x="3507" y="4"/>
                        <a:pt x="3507" y="4"/>
                      </a:cubicBezTo>
                      <a:cubicBezTo>
                        <a:pt x="3483" y="1"/>
                        <a:pt x="3458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8683;p75"/>
                <p:cNvSpPr/>
                <p:nvPr/>
              </p:nvSpPr>
              <p:spPr>
                <a:xfrm>
                  <a:off x="4100005" y="3582275"/>
                  <a:ext cx="167694" cy="10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2" h="4026" extrusionOk="0">
                      <a:moveTo>
                        <a:pt x="4886" y="1"/>
                      </a:moveTo>
                      <a:cubicBezTo>
                        <a:pt x="4691" y="1"/>
                        <a:pt x="4372" y="32"/>
                        <a:pt x="4236" y="69"/>
                      </a:cubicBezTo>
                      <a:cubicBezTo>
                        <a:pt x="4158" y="69"/>
                        <a:pt x="3643" y="88"/>
                        <a:pt x="3624" y="88"/>
                      </a:cubicBezTo>
                      <a:cubicBezTo>
                        <a:pt x="3383" y="88"/>
                        <a:pt x="3128" y="75"/>
                        <a:pt x="2887" y="69"/>
                      </a:cubicBezTo>
                      <a:cubicBezTo>
                        <a:pt x="2646" y="62"/>
                        <a:pt x="2418" y="56"/>
                        <a:pt x="2196" y="56"/>
                      </a:cubicBezTo>
                      <a:cubicBezTo>
                        <a:pt x="1493" y="56"/>
                        <a:pt x="795" y="128"/>
                        <a:pt x="469" y="649"/>
                      </a:cubicBezTo>
                      <a:cubicBezTo>
                        <a:pt x="0" y="1392"/>
                        <a:pt x="98" y="2148"/>
                        <a:pt x="189" y="2813"/>
                      </a:cubicBezTo>
                      <a:cubicBezTo>
                        <a:pt x="209" y="2956"/>
                        <a:pt x="222" y="3093"/>
                        <a:pt x="235" y="3230"/>
                      </a:cubicBezTo>
                      <a:cubicBezTo>
                        <a:pt x="280" y="3706"/>
                        <a:pt x="352" y="4025"/>
                        <a:pt x="574" y="4025"/>
                      </a:cubicBezTo>
                      <a:cubicBezTo>
                        <a:pt x="756" y="4025"/>
                        <a:pt x="1030" y="3849"/>
                        <a:pt x="1395" y="3510"/>
                      </a:cubicBezTo>
                      <a:cubicBezTo>
                        <a:pt x="1408" y="3504"/>
                        <a:pt x="1421" y="3497"/>
                        <a:pt x="1434" y="3491"/>
                      </a:cubicBezTo>
                      <a:cubicBezTo>
                        <a:pt x="1453" y="3484"/>
                        <a:pt x="3350" y="2911"/>
                        <a:pt x="4021" y="2402"/>
                      </a:cubicBezTo>
                      <a:cubicBezTo>
                        <a:pt x="4210" y="2337"/>
                        <a:pt x="4399" y="2265"/>
                        <a:pt x="4588" y="2194"/>
                      </a:cubicBezTo>
                      <a:cubicBezTo>
                        <a:pt x="4999" y="2109"/>
                        <a:pt x="5651" y="1907"/>
                        <a:pt x="6048" y="1353"/>
                      </a:cubicBezTo>
                      <a:lnTo>
                        <a:pt x="6166" y="1190"/>
                      </a:lnTo>
                      <a:cubicBezTo>
                        <a:pt x="6413" y="864"/>
                        <a:pt x="6641" y="532"/>
                        <a:pt x="6550" y="356"/>
                      </a:cubicBezTo>
                      <a:cubicBezTo>
                        <a:pt x="6452" y="154"/>
                        <a:pt x="5944" y="30"/>
                        <a:pt x="5038" y="17"/>
                      </a:cubicBezTo>
                      <a:cubicBezTo>
                        <a:pt x="5020" y="6"/>
                        <a:pt x="4962" y="1"/>
                        <a:pt x="4886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8684;p75"/>
                <p:cNvSpPr/>
                <p:nvPr/>
              </p:nvSpPr>
              <p:spPr>
                <a:xfrm>
                  <a:off x="4122046" y="3755473"/>
                  <a:ext cx="151258" cy="124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1" h="4915" extrusionOk="0">
                      <a:moveTo>
                        <a:pt x="4876" y="1180"/>
                      </a:moveTo>
                      <a:cubicBezTo>
                        <a:pt x="4908" y="1199"/>
                        <a:pt x="4941" y="1212"/>
                        <a:pt x="4980" y="1225"/>
                      </a:cubicBezTo>
                      <a:cubicBezTo>
                        <a:pt x="4973" y="1310"/>
                        <a:pt x="4993" y="1395"/>
                        <a:pt x="5032" y="1467"/>
                      </a:cubicBezTo>
                      <a:cubicBezTo>
                        <a:pt x="4941" y="1486"/>
                        <a:pt x="4862" y="1532"/>
                        <a:pt x="4797" y="1597"/>
                      </a:cubicBezTo>
                      <a:cubicBezTo>
                        <a:pt x="4726" y="1669"/>
                        <a:pt x="4680" y="1760"/>
                        <a:pt x="4660" y="1858"/>
                      </a:cubicBezTo>
                      <a:cubicBezTo>
                        <a:pt x="4600" y="1831"/>
                        <a:pt x="4534" y="1818"/>
                        <a:pt x="4469" y="1818"/>
                      </a:cubicBezTo>
                      <a:cubicBezTo>
                        <a:pt x="4422" y="1818"/>
                        <a:pt x="4374" y="1825"/>
                        <a:pt x="4328" y="1838"/>
                      </a:cubicBezTo>
                      <a:cubicBezTo>
                        <a:pt x="4198" y="1871"/>
                        <a:pt x="4087" y="1962"/>
                        <a:pt x="4028" y="2079"/>
                      </a:cubicBezTo>
                      <a:lnTo>
                        <a:pt x="4022" y="2079"/>
                      </a:lnTo>
                      <a:cubicBezTo>
                        <a:pt x="3976" y="2040"/>
                        <a:pt x="3930" y="2008"/>
                        <a:pt x="3885" y="1981"/>
                      </a:cubicBezTo>
                      <a:cubicBezTo>
                        <a:pt x="3937" y="1968"/>
                        <a:pt x="3983" y="1942"/>
                        <a:pt x="4028" y="1910"/>
                      </a:cubicBezTo>
                      <a:cubicBezTo>
                        <a:pt x="4146" y="1819"/>
                        <a:pt x="4224" y="1682"/>
                        <a:pt x="4230" y="1538"/>
                      </a:cubicBezTo>
                      <a:cubicBezTo>
                        <a:pt x="4282" y="1556"/>
                        <a:pt x="4337" y="1565"/>
                        <a:pt x="4392" y="1565"/>
                      </a:cubicBezTo>
                      <a:cubicBezTo>
                        <a:pt x="4482" y="1565"/>
                        <a:pt x="4571" y="1541"/>
                        <a:pt x="4647" y="1493"/>
                      </a:cubicBezTo>
                      <a:cubicBezTo>
                        <a:pt x="4765" y="1421"/>
                        <a:pt x="4843" y="1310"/>
                        <a:pt x="4876" y="1180"/>
                      </a:cubicBezTo>
                      <a:close/>
                      <a:moveTo>
                        <a:pt x="2627" y="2868"/>
                      </a:moveTo>
                      <a:cubicBezTo>
                        <a:pt x="2705" y="2927"/>
                        <a:pt x="2796" y="2953"/>
                        <a:pt x="2894" y="2953"/>
                      </a:cubicBezTo>
                      <a:cubicBezTo>
                        <a:pt x="2927" y="2953"/>
                        <a:pt x="2959" y="2946"/>
                        <a:pt x="2985" y="2940"/>
                      </a:cubicBezTo>
                      <a:lnTo>
                        <a:pt x="2985" y="2940"/>
                      </a:lnTo>
                      <a:cubicBezTo>
                        <a:pt x="2953" y="2998"/>
                        <a:pt x="2933" y="3063"/>
                        <a:pt x="2927" y="3135"/>
                      </a:cubicBezTo>
                      <a:cubicBezTo>
                        <a:pt x="2866" y="3109"/>
                        <a:pt x="2803" y="3096"/>
                        <a:pt x="2740" y="3096"/>
                      </a:cubicBezTo>
                      <a:cubicBezTo>
                        <a:pt x="2647" y="3096"/>
                        <a:pt x="2555" y="3124"/>
                        <a:pt x="2477" y="3174"/>
                      </a:cubicBezTo>
                      <a:cubicBezTo>
                        <a:pt x="2360" y="3246"/>
                        <a:pt x="2282" y="3363"/>
                        <a:pt x="2255" y="3500"/>
                      </a:cubicBezTo>
                      <a:cubicBezTo>
                        <a:pt x="2185" y="3467"/>
                        <a:pt x="2110" y="3450"/>
                        <a:pt x="2033" y="3450"/>
                      </a:cubicBezTo>
                      <a:cubicBezTo>
                        <a:pt x="1988" y="3450"/>
                        <a:pt x="1942" y="3456"/>
                        <a:pt x="1897" y="3467"/>
                      </a:cubicBezTo>
                      <a:cubicBezTo>
                        <a:pt x="1793" y="3500"/>
                        <a:pt x="1701" y="3572"/>
                        <a:pt x="1636" y="3656"/>
                      </a:cubicBezTo>
                      <a:cubicBezTo>
                        <a:pt x="1558" y="3572"/>
                        <a:pt x="1454" y="3507"/>
                        <a:pt x="1336" y="3487"/>
                      </a:cubicBezTo>
                      <a:lnTo>
                        <a:pt x="1258" y="3487"/>
                      </a:lnTo>
                      <a:cubicBezTo>
                        <a:pt x="1180" y="3487"/>
                        <a:pt x="1102" y="3507"/>
                        <a:pt x="1037" y="3539"/>
                      </a:cubicBezTo>
                      <a:cubicBezTo>
                        <a:pt x="1017" y="3474"/>
                        <a:pt x="985" y="3409"/>
                        <a:pt x="945" y="3350"/>
                      </a:cubicBezTo>
                      <a:cubicBezTo>
                        <a:pt x="958" y="3337"/>
                        <a:pt x="978" y="3324"/>
                        <a:pt x="991" y="3305"/>
                      </a:cubicBezTo>
                      <a:cubicBezTo>
                        <a:pt x="1069" y="3233"/>
                        <a:pt x="1115" y="3135"/>
                        <a:pt x="1128" y="3031"/>
                      </a:cubicBezTo>
                      <a:cubicBezTo>
                        <a:pt x="1188" y="3055"/>
                        <a:pt x="1252" y="3069"/>
                        <a:pt x="1317" y="3069"/>
                      </a:cubicBezTo>
                      <a:cubicBezTo>
                        <a:pt x="1359" y="3069"/>
                        <a:pt x="1400" y="3063"/>
                        <a:pt x="1441" y="3050"/>
                      </a:cubicBezTo>
                      <a:lnTo>
                        <a:pt x="1460" y="3050"/>
                      </a:lnTo>
                      <a:cubicBezTo>
                        <a:pt x="1539" y="3089"/>
                        <a:pt x="1623" y="3103"/>
                        <a:pt x="1708" y="3103"/>
                      </a:cubicBezTo>
                      <a:cubicBezTo>
                        <a:pt x="1825" y="3096"/>
                        <a:pt x="1943" y="3044"/>
                        <a:pt x="2027" y="2966"/>
                      </a:cubicBezTo>
                      <a:lnTo>
                        <a:pt x="2125" y="2966"/>
                      </a:lnTo>
                      <a:cubicBezTo>
                        <a:pt x="2203" y="2959"/>
                        <a:pt x="2288" y="2940"/>
                        <a:pt x="2353" y="2894"/>
                      </a:cubicBezTo>
                      <a:cubicBezTo>
                        <a:pt x="2382" y="2900"/>
                        <a:pt x="2412" y="2903"/>
                        <a:pt x="2441" y="2903"/>
                      </a:cubicBezTo>
                      <a:cubicBezTo>
                        <a:pt x="2503" y="2903"/>
                        <a:pt x="2565" y="2890"/>
                        <a:pt x="2627" y="2868"/>
                      </a:cubicBezTo>
                      <a:close/>
                      <a:moveTo>
                        <a:pt x="3106" y="0"/>
                      </a:moveTo>
                      <a:cubicBezTo>
                        <a:pt x="3003" y="0"/>
                        <a:pt x="2899" y="32"/>
                        <a:pt x="2809" y="98"/>
                      </a:cubicBezTo>
                      <a:cubicBezTo>
                        <a:pt x="2699" y="176"/>
                        <a:pt x="2627" y="300"/>
                        <a:pt x="2614" y="430"/>
                      </a:cubicBezTo>
                      <a:cubicBezTo>
                        <a:pt x="2597" y="429"/>
                        <a:pt x="2580" y="428"/>
                        <a:pt x="2564" y="428"/>
                      </a:cubicBezTo>
                      <a:cubicBezTo>
                        <a:pt x="2511" y="428"/>
                        <a:pt x="2460" y="436"/>
                        <a:pt x="2405" y="456"/>
                      </a:cubicBezTo>
                      <a:cubicBezTo>
                        <a:pt x="2262" y="502"/>
                        <a:pt x="2145" y="619"/>
                        <a:pt x="2093" y="769"/>
                      </a:cubicBezTo>
                      <a:cubicBezTo>
                        <a:pt x="2009" y="711"/>
                        <a:pt x="1910" y="679"/>
                        <a:pt x="1810" y="679"/>
                      </a:cubicBezTo>
                      <a:cubicBezTo>
                        <a:pt x="1754" y="679"/>
                        <a:pt x="1697" y="689"/>
                        <a:pt x="1643" y="711"/>
                      </a:cubicBezTo>
                      <a:cubicBezTo>
                        <a:pt x="1473" y="776"/>
                        <a:pt x="1350" y="926"/>
                        <a:pt x="1323" y="1102"/>
                      </a:cubicBezTo>
                      <a:cubicBezTo>
                        <a:pt x="1259" y="1072"/>
                        <a:pt x="1191" y="1057"/>
                        <a:pt x="1123" y="1057"/>
                      </a:cubicBezTo>
                      <a:cubicBezTo>
                        <a:pt x="998" y="1057"/>
                        <a:pt x="875" y="1106"/>
                        <a:pt x="782" y="1199"/>
                      </a:cubicBezTo>
                      <a:cubicBezTo>
                        <a:pt x="600" y="1382"/>
                        <a:pt x="587" y="1675"/>
                        <a:pt x="750" y="1871"/>
                      </a:cubicBezTo>
                      <a:cubicBezTo>
                        <a:pt x="548" y="2001"/>
                        <a:pt x="476" y="2255"/>
                        <a:pt x="567" y="2477"/>
                      </a:cubicBezTo>
                      <a:cubicBezTo>
                        <a:pt x="463" y="2490"/>
                        <a:pt x="365" y="2542"/>
                        <a:pt x="287" y="2614"/>
                      </a:cubicBezTo>
                      <a:cubicBezTo>
                        <a:pt x="111" y="2796"/>
                        <a:pt x="98" y="3070"/>
                        <a:pt x="248" y="3265"/>
                      </a:cubicBezTo>
                      <a:cubicBezTo>
                        <a:pt x="242" y="3278"/>
                        <a:pt x="229" y="3285"/>
                        <a:pt x="222" y="3292"/>
                      </a:cubicBezTo>
                      <a:cubicBezTo>
                        <a:pt x="20" y="3474"/>
                        <a:pt x="0" y="3787"/>
                        <a:pt x="183" y="3989"/>
                      </a:cubicBezTo>
                      <a:cubicBezTo>
                        <a:pt x="279" y="4097"/>
                        <a:pt x="412" y="4152"/>
                        <a:pt x="548" y="4152"/>
                      </a:cubicBezTo>
                      <a:cubicBezTo>
                        <a:pt x="625" y="4152"/>
                        <a:pt x="703" y="4135"/>
                        <a:pt x="776" y="4100"/>
                      </a:cubicBezTo>
                      <a:cubicBezTo>
                        <a:pt x="822" y="4289"/>
                        <a:pt x="985" y="4432"/>
                        <a:pt x="1180" y="4465"/>
                      </a:cubicBezTo>
                      <a:cubicBezTo>
                        <a:pt x="1208" y="4470"/>
                        <a:pt x="1235" y="4472"/>
                        <a:pt x="1263" y="4472"/>
                      </a:cubicBezTo>
                      <a:cubicBezTo>
                        <a:pt x="1418" y="4472"/>
                        <a:pt x="1568" y="4396"/>
                        <a:pt x="1662" y="4263"/>
                      </a:cubicBezTo>
                      <a:cubicBezTo>
                        <a:pt x="1756" y="4376"/>
                        <a:pt x="1896" y="4438"/>
                        <a:pt x="2040" y="4438"/>
                      </a:cubicBezTo>
                      <a:cubicBezTo>
                        <a:pt x="2086" y="4438"/>
                        <a:pt x="2132" y="4432"/>
                        <a:pt x="2177" y="4419"/>
                      </a:cubicBezTo>
                      <a:cubicBezTo>
                        <a:pt x="2353" y="4360"/>
                        <a:pt x="2484" y="4217"/>
                        <a:pt x="2523" y="4035"/>
                      </a:cubicBezTo>
                      <a:cubicBezTo>
                        <a:pt x="2589" y="4069"/>
                        <a:pt x="2662" y="4086"/>
                        <a:pt x="2735" y="4086"/>
                      </a:cubicBezTo>
                      <a:cubicBezTo>
                        <a:pt x="2828" y="4086"/>
                        <a:pt x="2921" y="4059"/>
                        <a:pt x="3005" y="4008"/>
                      </a:cubicBezTo>
                      <a:cubicBezTo>
                        <a:pt x="3129" y="3924"/>
                        <a:pt x="3214" y="3793"/>
                        <a:pt x="3227" y="3643"/>
                      </a:cubicBezTo>
                      <a:cubicBezTo>
                        <a:pt x="3286" y="3667"/>
                        <a:pt x="3348" y="3679"/>
                        <a:pt x="3410" y="3679"/>
                      </a:cubicBezTo>
                      <a:cubicBezTo>
                        <a:pt x="3484" y="3679"/>
                        <a:pt x="3557" y="3662"/>
                        <a:pt x="3624" y="3630"/>
                      </a:cubicBezTo>
                      <a:cubicBezTo>
                        <a:pt x="3722" y="3585"/>
                        <a:pt x="3800" y="3507"/>
                        <a:pt x="3852" y="3409"/>
                      </a:cubicBezTo>
                      <a:cubicBezTo>
                        <a:pt x="3911" y="3461"/>
                        <a:pt x="3976" y="3494"/>
                        <a:pt x="4048" y="3513"/>
                      </a:cubicBezTo>
                      <a:cubicBezTo>
                        <a:pt x="3957" y="3520"/>
                        <a:pt x="3865" y="3552"/>
                        <a:pt x="3787" y="3611"/>
                      </a:cubicBezTo>
                      <a:cubicBezTo>
                        <a:pt x="3670" y="3696"/>
                        <a:pt x="3598" y="3826"/>
                        <a:pt x="3585" y="3969"/>
                      </a:cubicBezTo>
                      <a:cubicBezTo>
                        <a:pt x="3531" y="3948"/>
                        <a:pt x="3473" y="3937"/>
                        <a:pt x="3415" y="3937"/>
                      </a:cubicBezTo>
                      <a:cubicBezTo>
                        <a:pt x="3334" y="3937"/>
                        <a:pt x="3253" y="3957"/>
                        <a:pt x="3181" y="3995"/>
                      </a:cubicBezTo>
                      <a:cubicBezTo>
                        <a:pt x="2940" y="4126"/>
                        <a:pt x="2855" y="4426"/>
                        <a:pt x="2979" y="4667"/>
                      </a:cubicBezTo>
                      <a:cubicBezTo>
                        <a:pt x="3070" y="4817"/>
                        <a:pt x="3233" y="4914"/>
                        <a:pt x="3416" y="4914"/>
                      </a:cubicBezTo>
                      <a:cubicBezTo>
                        <a:pt x="3494" y="4914"/>
                        <a:pt x="3572" y="4895"/>
                        <a:pt x="3644" y="4856"/>
                      </a:cubicBezTo>
                      <a:cubicBezTo>
                        <a:pt x="3794" y="4771"/>
                        <a:pt x="3891" y="4628"/>
                        <a:pt x="3904" y="4458"/>
                      </a:cubicBezTo>
                      <a:cubicBezTo>
                        <a:pt x="3960" y="4479"/>
                        <a:pt x="4018" y="4489"/>
                        <a:pt x="4076" y="4489"/>
                      </a:cubicBezTo>
                      <a:cubicBezTo>
                        <a:pt x="4180" y="4489"/>
                        <a:pt x="4283" y="4456"/>
                        <a:pt x="4367" y="4393"/>
                      </a:cubicBezTo>
                      <a:cubicBezTo>
                        <a:pt x="4517" y="4289"/>
                        <a:pt x="4589" y="4113"/>
                        <a:pt x="4563" y="3930"/>
                      </a:cubicBezTo>
                      <a:lnTo>
                        <a:pt x="4563" y="3930"/>
                      </a:lnTo>
                      <a:cubicBezTo>
                        <a:pt x="4588" y="3934"/>
                        <a:pt x="4613" y="3936"/>
                        <a:pt x="4638" y="3936"/>
                      </a:cubicBezTo>
                      <a:cubicBezTo>
                        <a:pt x="4818" y="3936"/>
                        <a:pt x="4980" y="3836"/>
                        <a:pt x="5071" y="3676"/>
                      </a:cubicBezTo>
                      <a:cubicBezTo>
                        <a:pt x="5195" y="3441"/>
                        <a:pt x="5104" y="3142"/>
                        <a:pt x="4869" y="3011"/>
                      </a:cubicBezTo>
                      <a:cubicBezTo>
                        <a:pt x="4804" y="2979"/>
                        <a:pt x="4732" y="2959"/>
                        <a:pt x="4660" y="2953"/>
                      </a:cubicBezTo>
                      <a:cubicBezTo>
                        <a:pt x="4647" y="2894"/>
                        <a:pt x="4628" y="2829"/>
                        <a:pt x="4595" y="2777"/>
                      </a:cubicBezTo>
                      <a:cubicBezTo>
                        <a:pt x="4771" y="2724"/>
                        <a:pt x="4902" y="2575"/>
                        <a:pt x="4934" y="2392"/>
                      </a:cubicBezTo>
                      <a:cubicBezTo>
                        <a:pt x="5001" y="2422"/>
                        <a:pt x="5071" y="2436"/>
                        <a:pt x="5141" y="2436"/>
                      </a:cubicBezTo>
                      <a:cubicBezTo>
                        <a:pt x="5269" y="2436"/>
                        <a:pt x="5395" y="2387"/>
                        <a:pt x="5488" y="2294"/>
                      </a:cubicBezTo>
                      <a:cubicBezTo>
                        <a:pt x="5638" y="2138"/>
                        <a:pt x="5671" y="1910"/>
                        <a:pt x="5579" y="1721"/>
                      </a:cubicBezTo>
                      <a:cubicBezTo>
                        <a:pt x="5768" y="1675"/>
                        <a:pt x="5912" y="1525"/>
                        <a:pt x="5944" y="1330"/>
                      </a:cubicBezTo>
                      <a:cubicBezTo>
                        <a:pt x="5990" y="1082"/>
                        <a:pt x="5840" y="834"/>
                        <a:pt x="5592" y="769"/>
                      </a:cubicBezTo>
                      <a:cubicBezTo>
                        <a:pt x="5592" y="730"/>
                        <a:pt x="5592" y="685"/>
                        <a:pt x="5586" y="652"/>
                      </a:cubicBezTo>
                      <a:cubicBezTo>
                        <a:pt x="5540" y="411"/>
                        <a:pt x="5332" y="245"/>
                        <a:pt x="5100" y="245"/>
                      </a:cubicBezTo>
                      <a:cubicBezTo>
                        <a:pt x="5069" y="245"/>
                        <a:pt x="5037" y="248"/>
                        <a:pt x="5006" y="254"/>
                      </a:cubicBezTo>
                      <a:cubicBezTo>
                        <a:pt x="4817" y="293"/>
                        <a:pt x="4660" y="437"/>
                        <a:pt x="4621" y="632"/>
                      </a:cubicBezTo>
                      <a:cubicBezTo>
                        <a:pt x="4545" y="591"/>
                        <a:pt x="4462" y="570"/>
                        <a:pt x="4379" y="570"/>
                      </a:cubicBezTo>
                      <a:cubicBezTo>
                        <a:pt x="4294" y="570"/>
                        <a:pt x="4209" y="592"/>
                        <a:pt x="4133" y="639"/>
                      </a:cubicBezTo>
                      <a:cubicBezTo>
                        <a:pt x="3989" y="724"/>
                        <a:pt x="3904" y="874"/>
                        <a:pt x="3898" y="1036"/>
                      </a:cubicBezTo>
                      <a:cubicBezTo>
                        <a:pt x="3844" y="1019"/>
                        <a:pt x="3789" y="1010"/>
                        <a:pt x="3734" y="1010"/>
                      </a:cubicBezTo>
                      <a:cubicBezTo>
                        <a:pt x="3630" y="1010"/>
                        <a:pt x="3527" y="1042"/>
                        <a:pt x="3442" y="1102"/>
                      </a:cubicBezTo>
                      <a:cubicBezTo>
                        <a:pt x="3311" y="1199"/>
                        <a:pt x="3233" y="1349"/>
                        <a:pt x="3240" y="1512"/>
                      </a:cubicBezTo>
                      <a:cubicBezTo>
                        <a:pt x="3193" y="1499"/>
                        <a:pt x="3145" y="1492"/>
                        <a:pt x="3099" y="1492"/>
                      </a:cubicBezTo>
                      <a:cubicBezTo>
                        <a:pt x="2989" y="1492"/>
                        <a:pt x="2883" y="1528"/>
                        <a:pt x="2796" y="1597"/>
                      </a:cubicBezTo>
                      <a:cubicBezTo>
                        <a:pt x="2686" y="1682"/>
                        <a:pt x="2620" y="1812"/>
                        <a:pt x="2614" y="1949"/>
                      </a:cubicBezTo>
                      <a:cubicBezTo>
                        <a:pt x="2556" y="1928"/>
                        <a:pt x="2497" y="1918"/>
                        <a:pt x="2440" y="1918"/>
                      </a:cubicBezTo>
                      <a:cubicBezTo>
                        <a:pt x="2373" y="1918"/>
                        <a:pt x="2308" y="1931"/>
                        <a:pt x="2249" y="1955"/>
                      </a:cubicBezTo>
                      <a:cubicBezTo>
                        <a:pt x="2223" y="1968"/>
                        <a:pt x="2203" y="1975"/>
                        <a:pt x="2184" y="1988"/>
                      </a:cubicBezTo>
                      <a:cubicBezTo>
                        <a:pt x="2156" y="1983"/>
                        <a:pt x="2132" y="1979"/>
                        <a:pt x="2106" y="1979"/>
                      </a:cubicBezTo>
                      <a:cubicBezTo>
                        <a:pt x="2095" y="1979"/>
                        <a:pt x="2084" y="1980"/>
                        <a:pt x="2073" y="1981"/>
                      </a:cubicBezTo>
                      <a:cubicBezTo>
                        <a:pt x="1956" y="1988"/>
                        <a:pt x="1838" y="2034"/>
                        <a:pt x="1754" y="2118"/>
                      </a:cubicBezTo>
                      <a:cubicBezTo>
                        <a:pt x="1737" y="2115"/>
                        <a:pt x="1721" y="2113"/>
                        <a:pt x="1705" y="2113"/>
                      </a:cubicBezTo>
                      <a:cubicBezTo>
                        <a:pt x="1688" y="2113"/>
                        <a:pt x="1672" y="2115"/>
                        <a:pt x="1656" y="2118"/>
                      </a:cubicBezTo>
                      <a:cubicBezTo>
                        <a:pt x="1617" y="2118"/>
                        <a:pt x="1578" y="2125"/>
                        <a:pt x="1539" y="2138"/>
                      </a:cubicBezTo>
                      <a:cubicBezTo>
                        <a:pt x="1519" y="2125"/>
                        <a:pt x="1506" y="2118"/>
                        <a:pt x="1486" y="2112"/>
                      </a:cubicBezTo>
                      <a:cubicBezTo>
                        <a:pt x="1480" y="2105"/>
                        <a:pt x="1473" y="2092"/>
                        <a:pt x="1473" y="2079"/>
                      </a:cubicBezTo>
                      <a:cubicBezTo>
                        <a:pt x="1454" y="2040"/>
                        <a:pt x="1428" y="1995"/>
                        <a:pt x="1402" y="1962"/>
                      </a:cubicBezTo>
                      <a:cubicBezTo>
                        <a:pt x="1428" y="1942"/>
                        <a:pt x="1447" y="1923"/>
                        <a:pt x="1473" y="1903"/>
                      </a:cubicBezTo>
                      <a:cubicBezTo>
                        <a:pt x="1552" y="1825"/>
                        <a:pt x="1597" y="1727"/>
                        <a:pt x="1617" y="1623"/>
                      </a:cubicBezTo>
                      <a:cubicBezTo>
                        <a:pt x="1680" y="1651"/>
                        <a:pt x="1746" y="1664"/>
                        <a:pt x="1814" y="1664"/>
                      </a:cubicBezTo>
                      <a:cubicBezTo>
                        <a:pt x="1872" y="1664"/>
                        <a:pt x="1931" y="1654"/>
                        <a:pt x="1988" y="1636"/>
                      </a:cubicBezTo>
                      <a:cubicBezTo>
                        <a:pt x="2125" y="1584"/>
                        <a:pt x="2236" y="1467"/>
                        <a:pt x="2282" y="1330"/>
                      </a:cubicBezTo>
                      <a:cubicBezTo>
                        <a:pt x="2366" y="1385"/>
                        <a:pt x="2465" y="1415"/>
                        <a:pt x="2563" y="1415"/>
                      </a:cubicBezTo>
                      <a:cubicBezTo>
                        <a:pt x="2616" y="1415"/>
                        <a:pt x="2668" y="1407"/>
                        <a:pt x="2718" y="1388"/>
                      </a:cubicBezTo>
                      <a:cubicBezTo>
                        <a:pt x="2901" y="1330"/>
                        <a:pt x="3031" y="1173"/>
                        <a:pt x="3051" y="984"/>
                      </a:cubicBezTo>
                      <a:cubicBezTo>
                        <a:pt x="3063" y="985"/>
                        <a:pt x="3075" y="985"/>
                        <a:pt x="3087" y="985"/>
                      </a:cubicBezTo>
                      <a:cubicBezTo>
                        <a:pt x="3197" y="985"/>
                        <a:pt x="3301" y="958"/>
                        <a:pt x="3390" y="893"/>
                      </a:cubicBezTo>
                      <a:cubicBezTo>
                        <a:pt x="3611" y="730"/>
                        <a:pt x="3663" y="424"/>
                        <a:pt x="3500" y="202"/>
                      </a:cubicBezTo>
                      <a:cubicBezTo>
                        <a:pt x="3407" y="70"/>
                        <a:pt x="3258" y="0"/>
                        <a:pt x="3106" y="0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8685;p75"/>
                <p:cNvSpPr/>
                <p:nvPr/>
              </p:nvSpPr>
              <p:spPr>
                <a:xfrm>
                  <a:off x="4097202" y="3724545"/>
                  <a:ext cx="209832" cy="18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1" h="7372" extrusionOk="0">
                      <a:moveTo>
                        <a:pt x="6755" y="1"/>
                      </a:moveTo>
                      <a:cubicBezTo>
                        <a:pt x="6626" y="1"/>
                        <a:pt x="6495" y="32"/>
                        <a:pt x="6374" y="98"/>
                      </a:cubicBezTo>
                      <a:cubicBezTo>
                        <a:pt x="6172" y="208"/>
                        <a:pt x="6029" y="410"/>
                        <a:pt x="5983" y="639"/>
                      </a:cubicBezTo>
                      <a:cubicBezTo>
                        <a:pt x="5835" y="506"/>
                        <a:pt x="5649" y="439"/>
                        <a:pt x="5458" y="439"/>
                      </a:cubicBezTo>
                      <a:cubicBezTo>
                        <a:pt x="5414" y="439"/>
                        <a:pt x="5369" y="442"/>
                        <a:pt x="5325" y="450"/>
                      </a:cubicBezTo>
                      <a:cubicBezTo>
                        <a:pt x="5071" y="489"/>
                        <a:pt x="4856" y="652"/>
                        <a:pt x="4745" y="880"/>
                      </a:cubicBezTo>
                      <a:cubicBezTo>
                        <a:pt x="4608" y="658"/>
                        <a:pt x="4374" y="521"/>
                        <a:pt x="4113" y="508"/>
                      </a:cubicBezTo>
                      <a:cubicBezTo>
                        <a:pt x="4100" y="508"/>
                        <a:pt x="4087" y="507"/>
                        <a:pt x="4074" y="507"/>
                      </a:cubicBezTo>
                      <a:cubicBezTo>
                        <a:pt x="3821" y="507"/>
                        <a:pt x="3584" y="629"/>
                        <a:pt x="3442" y="834"/>
                      </a:cubicBezTo>
                      <a:cubicBezTo>
                        <a:pt x="3337" y="586"/>
                        <a:pt x="3122" y="404"/>
                        <a:pt x="2855" y="352"/>
                      </a:cubicBezTo>
                      <a:cubicBezTo>
                        <a:pt x="2808" y="344"/>
                        <a:pt x="2760" y="340"/>
                        <a:pt x="2713" y="340"/>
                      </a:cubicBezTo>
                      <a:cubicBezTo>
                        <a:pt x="2493" y="340"/>
                        <a:pt x="2282" y="426"/>
                        <a:pt x="2131" y="586"/>
                      </a:cubicBezTo>
                      <a:cubicBezTo>
                        <a:pt x="2060" y="326"/>
                        <a:pt x="1864" y="124"/>
                        <a:pt x="1610" y="39"/>
                      </a:cubicBezTo>
                      <a:cubicBezTo>
                        <a:pt x="1531" y="14"/>
                        <a:pt x="1450" y="2"/>
                        <a:pt x="1371" y="2"/>
                      </a:cubicBezTo>
                      <a:cubicBezTo>
                        <a:pt x="1036" y="2"/>
                        <a:pt x="725" y="216"/>
                        <a:pt x="619" y="554"/>
                      </a:cubicBezTo>
                      <a:cubicBezTo>
                        <a:pt x="593" y="645"/>
                        <a:pt x="580" y="736"/>
                        <a:pt x="587" y="828"/>
                      </a:cubicBezTo>
                      <a:cubicBezTo>
                        <a:pt x="294" y="932"/>
                        <a:pt x="85" y="1199"/>
                        <a:pt x="59" y="1505"/>
                      </a:cubicBezTo>
                      <a:cubicBezTo>
                        <a:pt x="33" y="1805"/>
                        <a:pt x="183" y="2092"/>
                        <a:pt x="437" y="2248"/>
                      </a:cubicBezTo>
                      <a:cubicBezTo>
                        <a:pt x="170" y="2385"/>
                        <a:pt x="0" y="2666"/>
                        <a:pt x="7" y="2965"/>
                      </a:cubicBezTo>
                      <a:cubicBezTo>
                        <a:pt x="13" y="3272"/>
                        <a:pt x="196" y="3545"/>
                        <a:pt x="476" y="3669"/>
                      </a:cubicBezTo>
                      <a:cubicBezTo>
                        <a:pt x="215" y="3845"/>
                        <a:pt x="85" y="4158"/>
                        <a:pt x="137" y="4464"/>
                      </a:cubicBezTo>
                      <a:cubicBezTo>
                        <a:pt x="202" y="4784"/>
                        <a:pt x="450" y="5038"/>
                        <a:pt x="776" y="5097"/>
                      </a:cubicBezTo>
                      <a:cubicBezTo>
                        <a:pt x="522" y="5390"/>
                        <a:pt x="515" y="5820"/>
                        <a:pt x="756" y="6113"/>
                      </a:cubicBezTo>
                      <a:cubicBezTo>
                        <a:pt x="912" y="6306"/>
                        <a:pt x="1142" y="6406"/>
                        <a:pt x="1372" y="6406"/>
                      </a:cubicBezTo>
                      <a:cubicBezTo>
                        <a:pt x="1546" y="6406"/>
                        <a:pt x="1721" y="6349"/>
                        <a:pt x="1864" y="6231"/>
                      </a:cubicBezTo>
                      <a:cubicBezTo>
                        <a:pt x="2203" y="5957"/>
                        <a:pt x="2255" y="5455"/>
                        <a:pt x="1982" y="5116"/>
                      </a:cubicBezTo>
                      <a:cubicBezTo>
                        <a:pt x="1864" y="4973"/>
                        <a:pt x="1695" y="4875"/>
                        <a:pt x="1512" y="4842"/>
                      </a:cubicBezTo>
                      <a:cubicBezTo>
                        <a:pt x="1669" y="4660"/>
                        <a:pt x="1734" y="4419"/>
                        <a:pt x="1695" y="4184"/>
                      </a:cubicBezTo>
                      <a:cubicBezTo>
                        <a:pt x="1649" y="3930"/>
                        <a:pt x="1480" y="3708"/>
                        <a:pt x="1239" y="3604"/>
                      </a:cubicBezTo>
                      <a:cubicBezTo>
                        <a:pt x="1460" y="3454"/>
                        <a:pt x="1591" y="3206"/>
                        <a:pt x="1584" y="2939"/>
                      </a:cubicBezTo>
                      <a:cubicBezTo>
                        <a:pt x="1577" y="2666"/>
                        <a:pt x="1434" y="2418"/>
                        <a:pt x="1199" y="2274"/>
                      </a:cubicBezTo>
                      <a:cubicBezTo>
                        <a:pt x="1447" y="2151"/>
                        <a:pt x="1604" y="1910"/>
                        <a:pt x="1630" y="1636"/>
                      </a:cubicBezTo>
                      <a:cubicBezTo>
                        <a:pt x="1630" y="1603"/>
                        <a:pt x="1630" y="1571"/>
                        <a:pt x="1630" y="1538"/>
                      </a:cubicBezTo>
                      <a:cubicBezTo>
                        <a:pt x="1747" y="1492"/>
                        <a:pt x="1858" y="1421"/>
                        <a:pt x="1942" y="1329"/>
                      </a:cubicBezTo>
                      <a:cubicBezTo>
                        <a:pt x="2021" y="1623"/>
                        <a:pt x="2262" y="1844"/>
                        <a:pt x="2555" y="1903"/>
                      </a:cubicBezTo>
                      <a:cubicBezTo>
                        <a:pt x="2602" y="1911"/>
                        <a:pt x="2649" y="1915"/>
                        <a:pt x="2696" y="1915"/>
                      </a:cubicBezTo>
                      <a:cubicBezTo>
                        <a:pt x="2948" y="1915"/>
                        <a:pt x="3190" y="1799"/>
                        <a:pt x="3344" y="1590"/>
                      </a:cubicBezTo>
                      <a:cubicBezTo>
                        <a:pt x="3461" y="1870"/>
                        <a:pt x="3728" y="2066"/>
                        <a:pt x="4035" y="2079"/>
                      </a:cubicBezTo>
                      <a:cubicBezTo>
                        <a:pt x="4046" y="2079"/>
                        <a:pt x="4058" y="2080"/>
                        <a:pt x="4069" y="2080"/>
                      </a:cubicBezTo>
                      <a:cubicBezTo>
                        <a:pt x="4375" y="2080"/>
                        <a:pt x="4652" y="1912"/>
                        <a:pt x="4784" y="1636"/>
                      </a:cubicBezTo>
                      <a:cubicBezTo>
                        <a:pt x="4930" y="1871"/>
                        <a:pt x="5181" y="2005"/>
                        <a:pt x="5448" y="2005"/>
                      </a:cubicBezTo>
                      <a:cubicBezTo>
                        <a:pt x="5491" y="2005"/>
                        <a:pt x="5535" y="2002"/>
                        <a:pt x="5579" y="1994"/>
                      </a:cubicBezTo>
                      <a:cubicBezTo>
                        <a:pt x="5905" y="1942"/>
                        <a:pt x="6159" y="1694"/>
                        <a:pt x="6225" y="1369"/>
                      </a:cubicBezTo>
                      <a:cubicBezTo>
                        <a:pt x="6368" y="1499"/>
                        <a:pt x="6550" y="1571"/>
                        <a:pt x="6739" y="1571"/>
                      </a:cubicBezTo>
                      <a:cubicBezTo>
                        <a:pt x="6824" y="1707"/>
                        <a:pt x="6941" y="1812"/>
                        <a:pt x="7078" y="1877"/>
                      </a:cubicBezTo>
                      <a:cubicBezTo>
                        <a:pt x="6857" y="2020"/>
                        <a:pt x="6726" y="2261"/>
                        <a:pt x="6720" y="2522"/>
                      </a:cubicBezTo>
                      <a:cubicBezTo>
                        <a:pt x="6713" y="2776"/>
                        <a:pt x="6831" y="3017"/>
                        <a:pt x="7033" y="3167"/>
                      </a:cubicBezTo>
                      <a:cubicBezTo>
                        <a:pt x="6805" y="3259"/>
                        <a:pt x="6629" y="3448"/>
                        <a:pt x="6563" y="3682"/>
                      </a:cubicBezTo>
                      <a:cubicBezTo>
                        <a:pt x="6498" y="3904"/>
                        <a:pt x="6531" y="4145"/>
                        <a:pt x="6661" y="4341"/>
                      </a:cubicBezTo>
                      <a:cubicBezTo>
                        <a:pt x="6427" y="4354"/>
                        <a:pt x="6205" y="4471"/>
                        <a:pt x="6068" y="4660"/>
                      </a:cubicBezTo>
                      <a:cubicBezTo>
                        <a:pt x="5925" y="4849"/>
                        <a:pt x="5879" y="5090"/>
                        <a:pt x="5938" y="5325"/>
                      </a:cubicBezTo>
                      <a:cubicBezTo>
                        <a:pt x="5863" y="5303"/>
                        <a:pt x="5786" y="5292"/>
                        <a:pt x="5709" y="5292"/>
                      </a:cubicBezTo>
                      <a:cubicBezTo>
                        <a:pt x="5559" y="5292"/>
                        <a:pt x="5409" y="5334"/>
                        <a:pt x="5279" y="5416"/>
                      </a:cubicBezTo>
                      <a:cubicBezTo>
                        <a:pt x="5090" y="5540"/>
                        <a:pt x="4967" y="5735"/>
                        <a:pt x="4934" y="5957"/>
                      </a:cubicBezTo>
                      <a:cubicBezTo>
                        <a:pt x="4791" y="5841"/>
                        <a:pt x="4610" y="5781"/>
                        <a:pt x="4428" y="5781"/>
                      </a:cubicBezTo>
                      <a:cubicBezTo>
                        <a:pt x="4395" y="5781"/>
                        <a:pt x="4361" y="5783"/>
                        <a:pt x="4328" y="5787"/>
                      </a:cubicBezTo>
                      <a:cubicBezTo>
                        <a:pt x="3898" y="5846"/>
                        <a:pt x="3591" y="6244"/>
                        <a:pt x="3657" y="6674"/>
                      </a:cubicBezTo>
                      <a:cubicBezTo>
                        <a:pt x="3702" y="7071"/>
                        <a:pt x="4041" y="7371"/>
                        <a:pt x="4439" y="7371"/>
                      </a:cubicBezTo>
                      <a:cubicBezTo>
                        <a:pt x="4471" y="7371"/>
                        <a:pt x="4510" y="7365"/>
                        <a:pt x="4543" y="7365"/>
                      </a:cubicBezTo>
                      <a:cubicBezTo>
                        <a:pt x="4895" y="7319"/>
                        <a:pt x="5169" y="7045"/>
                        <a:pt x="5221" y="6700"/>
                      </a:cubicBezTo>
                      <a:cubicBezTo>
                        <a:pt x="5365" y="6816"/>
                        <a:pt x="5540" y="6875"/>
                        <a:pt x="5715" y="6875"/>
                      </a:cubicBezTo>
                      <a:cubicBezTo>
                        <a:pt x="5865" y="6875"/>
                        <a:pt x="6014" y="6832"/>
                        <a:pt x="6146" y="6746"/>
                      </a:cubicBezTo>
                      <a:cubicBezTo>
                        <a:pt x="6433" y="6563"/>
                        <a:pt x="6563" y="6224"/>
                        <a:pt x="6479" y="5892"/>
                      </a:cubicBezTo>
                      <a:lnTo>
                        <a:pt x="6479" y="5892"/>
                      </a:lnTo>
                      <a:cubicBezTo>
                        <a:pt x="6554" y="5915"/>
                        <a:pt x="6631" y="5926"/>
                        <a:pt x="6707" y="5926"/>
                      </a:cubicBezTo>
                      <a:cubicBezTo>
                        <a:pt x="6953" y="5926"/>
                        <a:pt x="7190" y="5809"/>
                        <a:pt x="7339" y="5605"/>
                      </a:cubicBezTo>
                      <a:cubicBezTo>
                        <a:pt x="7541" y="5338"/>
                        <a:pt x="7548" y="4979"/>
                        <a:pt x="7365" y="4699"/>
                      </a:cubicBezTo>
                      <a:cubicBezTo>
                        <a:pt x="7704" y="4686"/>
                        <a:pt x="7991" y="4458"/>
                        <a:pt x="8082" y="4132"/>
                      </a:cubicBezTo>
                      <a:cubicBezTo>
                        <a:pt x="8173" y="3819"/>
                        <a:pt x="8062" y="3480"/>
                        <a:pt x="7802" y="3285"/>
                      </a:cubicBezTo>
                      <a:cubicBezTo>
                        <a:pt x="8102" y="3167"/>
                        <a:pt x="8297" y="2881"/>
                        <a:pt x="8304" y="2561"/>
                      </a:cubicBezTo>
                      <a:cubicBezTo>
                        <a:pt x="8310" y="2255"/>
                        <a:pt x="8134" y="1962"/>
                        <a:pt x="7847" y="1831"/>
                      </a:cubicBezTo>
                      <a:cubicBezTo>
                        <a:pt x="8108" y="1662"/>
                        <a:pt x="8245" y="1362"/>
                        <a:pt x="8199" y="1056"/>
                      </a:cubicBezTo>
                      <a:cubicBezTo>
                        <a:pt x="8147" y="671"/>
                        <a:pt x="7821" y="384"/>
                        <a:pt x="7437" y="378"/>
                      </a:cubicBezTo>
                      <a:cubicBezTo>
                        <a:pt x="7287" y="136"/>
                        <a:pt x="7025" y="1"/>
                        <a:pt x="6755" y="1"/>
                      </a:cubicBezTo>
                      <a:close/>
                    </a:path>
                  </a:pathLst>
                </a:custGeom>
                <a:solidFill>
                  <a:srgbClr val="D4DB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462" y="2810025"/>
            <a:ext cx="1067005" cy="978667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 rot="5400000" flipV="1">
            <a:off x="4302073" y="818173"/>
            <a:ext cx="727619" cy="1533744"/>
            <a:chOff x="9304518" y="1660617"/>
            <a:chExt cx="856906" cy="2608396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9304518" y="1660617"/>
              <a:ext cx="427817" cy="0"/>
            </a:xfrm>
            <a:prstGeom prst="line">
              <a:avLst/>
            </a:prstGeom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9732335" y="1670666"/>
              <a:ext cx="429089" cy="2598347"/>
              <a:chOff x="9732335" y="1373486"/>
              <a:chExt cx="429089" cy="2975487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9732335" y="1373486"/>
                <a:ext cx="0" cy="2975487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9732335" y="4348973"/>
                <a:ext cx="429089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 rot="10800000" flipH="1" flipV="1">
            <a:off x="4767122" y="3281324"/>
            <a:ext cx="921161" cy="171411"/>
            <a:chOff x="9304518" y="4428879"/>
            <a:chExt cx="856906" cy="1417405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9304518" y="5846284"/>
              <a:ext cx="229757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9534275" y="4428879"/>
              <a:ext cx="0" cy="1416233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534275" y="4428879"/>
              <a:ext cx="627149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9229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7906-4FA7-46DE-9036-316D610E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HƯỚNG DẪN TẠM THỜI </a:t>
            </a:r>
            <a:br>
              <a:rPr lang="en-US" dirty="0"/>
            </a:br>
            <a:r>
              <a:rPr lang="en-US" dirty="0"/>
              <a:t>QUẢN LÝ F0 COVID 19 TẠI NHÀ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868B6-1324-4A4E-8253-934490D7F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9796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000" dirty="0"/>
              <a:t>Can </a:t>
            </a:r>
            <a:r>
              <a:rPr lang="en-US" sz="3000" dirty="0" err="1"/>
              <a:t>thiệp</a:t>
            </a:r>
            <a:r>
              <a:rPr lang="en-US" sz="3000" dirty="0"/>
              <a:t> </a:t>
            </a:r>
            <a:r>
              <a:rPr lang="en-US" sz="3000" dirty="0" err="1"/>
              <a:t>kịp</a:t>
            </a:r>
            <a:r>
              <a:rPr lang="en-US" sz="3000" dirty="0"/>
              <a:t> </a:t>
            </a:r>
            <a:r>
              <a:rPr lang="en-US" sz="3000" dirty="0" err="1"/>
              <a:t>thời</a:t>
            </a:r>
            <a:r>
              <a:rPr lang="en-US" sz="3000" dirty="0"/>
              <a:t> </a:t>
            </a:r>
            <a:r>
              <a:rPr lang="en-US" sz="3000" dirty="0" err="1"/>
              <a:t>khi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diễn</a:t>
            </a:r>
            <a:r>
              <a:rPr lang="en-US" sz="3000" dirty="0"/>
              <a:t> </a:t>
            </a:r>
            <a:r>
              <a:rPr lang="en-US" sz="3000" dirty="0" err="1"/>
              <a:t>biến</a:t>
            </a:r>
            <a:r>
              <a:rPr lang="en-US" sz="3000" dirty="0"/>
              <a:t> </a:t>
            </a:r>
            <a:r>
              <a:rPr lang="en-US" sz="3000" dirty="0" err="1"/>
              <a:t>xấu</a:t>
            </a:r>
            <a:r>
              <a:rPr lang="en-US" sz="3000" dirty="0"/>
              <a:t> </a:t>
            </a:r>
            <a:r>
              <a:rPr lang="en-US" sz="3000" dirty="0" err="1"/>
              <a:t>về</a:t>
            </a:r>
            <a:r>
              <a:rPr lang="en-US" sz="3000" dirty="0"/>
              <a:t> </a:t>
            </a:r>
            <a:r>
              <a:rPr lang="en-US" sz="3000" dirty="0" err="1"/>
              <a:t>sức</a:t>
            </a:r>
            <a:r>
              <a:rPr lang="en-US" sz="3000" dirty="0"/>
              <a:t> </a:t>
            </a:r>
            <a:r>
              <a:rPr lang="en-US" sz="3000" dirty="0" err="1"/>
              <a:t>khỏe</a:t>
            </a:r>
            <a:r>
              <a:rPr lang="en-US" sz="3000" dirty="0"/>
              <a:t> F0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lúc</a:t>
            </a:r>
            <a:r>
              <a:rPr lang="en-US" sz="3000" dirty="0"/>
              <a:t> </a:t>
            </a:r>
            <a:r>
              <a:rPr lang="en-US" sz="3000" dirty="0" err="1"/>
              <a:t>chờ</a:t>
            </a:r>
            <a:r>
              <a:rPr lang="en-US" sz="3000" dirty="0"/>
              <a:t> </a:t>
            </a:r>
            <a:r>
              <a:rPr lang="en-US" sz="3000" dirty="0" err="1"/>
              <a:t>đưa</a:t>
            </a:r>
            <a:r>
              <a:rPr lang="en-US" sz="3000" dirty="0"/>
              <a:t> </a:t>
            </a:r>
            <a:r>
              <a:rPr lang="en-US" sz="3000" dirty="0" err="1"/>
              <a:t>đi</a:t>
            </a:r>
            <a:r>
              <a:rPr lang="en-US" sz="3000" dirty="0"/>
              <a:t> </a:t>
            </a:r>
            <a:r>
              <a:rPr lang="en-US" sz="3000" dirty="0" err="1"/>
              <a:t>bệnh</a:t>
            </a:r>
            <a:r>
              <a:rPr lang="en-US" sz="3000" dirty="0"/>
              <a:t> </a:t>
            </a:r>
            <a:r>
              <a:rPr lang="en-US" sz="3000" dirty="0" err="1"/>
              <a:t>viện</a:t>
            </a:r>
            <a:r>
              <a:rPr lang="en-US" sz="3000" dirty="0"/>
              <a:t>.</a:t>
            </a:r>
          </a:p>
          <a:p>
            <a:pPr lvl="1"/>
            <a:r>
              <a:rPr lang="en-US" sz="2800" dirty="0" err="1"/>
              <a:t>Cung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ôxy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chờ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BN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viện</a:t>
            </a:r>
            <a:endParaRPr lang="en-US" sz="2800" dirty="0"/>
          </a:p>
          <a:p>
            <a:pPr lvl="1"/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nhắc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steroid</a:t>
            </a:r>
          </a:p>
          <a:p>
            <a:pPr lvl="1"/>
            <a:endParaRPr lang="en-US" sz="2400" dirty="0"/>
          </a:p>
          <a:p>
            <a:pPr lvl="1"/>
            <a:endParaRPr lang="en-US" sz="26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7889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7906-4FA7-46DE-9036-316D610E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HƯỚNG DẪN TẠM THỜI </a:t>
            </a:r>
            <a:br>
              <a:rPr lang="en-US" dirty="0"/>
            </a:br>
            <a:r>
              <a:rPr lang="en-US" dirty="0"/>
              <a:t>QUẢN LÝ F0 COVID 19 TẠI NHÀ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868B6-1324-4A4E-8253-934490D7F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9796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000" dirty="0" err="1"/>
              <a:t>Tiêu</a:t>
            </a:r>
            <a:r>
              <a:rPr lang="en-US" sz="3000" dirty="0"/>
              <a:t> </a:t>
            </a:r>
            <a:r>
              <a:rPr lang="en-US" sz="3000" dirty="0" err="1"/>
              <a:t>chí</a:t>
            </a:r>
            <a:r>
              <a:rPr lang="en-US" sz="3000" dirty="0"/>
              <a:t> </a:t>
            </a:r>
            <a:r>
              <a:rPr lang="en-US" sz="3000" dirty="0" err="1"/>
              <a:t>xác</a:t>
            </a:r>
            <a:r>
              <a:rPr lang="en-US" sz="3000" dirty="0"/>
              <a:t> </a:t>
            </a:r>
            <a:r>
              <a:rPr lang="en-US" sz="3000" dirty="0" err="1"/>
              <a:t>định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F0 </a:t>
            </a:r>
            <a:r>
              <a:rPr lang="en-US" sz="3000" dirty="0" err="1"/>
              <a:t>đã</a:t>
            </a:r>
            <a:r>
              <a:rPr lang="en-US" sz="3000" dirty="0"/>
              <a:t> </a:t>
            </a:r>
            <a:r>
              <a:rPr lang="en-US" sz="3000" dirty="0" err="1"/>
              <a:t>hết</a:t>
            </a:r>
            <a:r>
              <a:rPr lang="en-US" sz="3000" dirty="0"/>
              <a:t> </a:t>
            </a:r>
            <a:r>
              <a:rPr lang="en-US" sz="3000" dirty="0" err="1"/>
              <a:t>cách</a:t>
            </a:r>
            <a:r>
              <a:rPr lang="en-US" sz="3000" dirty="0"/>
              <a:t> </a:t>
            </a:r>
            <a:r>
              <a:rPr lang="en-US" sz="3000" dirty="0" err="1"/>
              <a:t>ly</a:t>
            </a:r>
            <a:endParaRPr lang="en-US" sz="3000" dirty="0"/>
          </a:p>
          <a:p>
            <a:pPr lvl="1"/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tiêu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khỏi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endParaRPr lang="en-US" sz="2800" dirty="0"/>
          </a:p>
          <a:p>
            <a:pPr lvl="2"/>
            <a:r>
              <a:rPr lang="en-US" sz="2600" dirty="0" err="1"/>
              <a:t>Nhóm</a:t>
            </a:r>
            <a:r>
              <a:rPr lang="en-US" sz="2600" dirty="0"/>
              <a:t>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triệu</a:t>
            </a:r>
            <a:r>
              <a:rPr lang="en-US" sz="2600" dirty="0"/>
              <a:t> </a:t>
            </a:r>
            <a:r>
              <a:rPr lang="en-US" sz="2600" dirty="0" err="1"/>
              <a:t>chứng</a:t>
            </a:r>
            <a:r>
              <a:rPr lang="en-US" sz="2600" dirty="0"/>
              <a:t>: </a:t>
            </a:r>
            <a:r>
              <a:rPr lang="en-US" sz="2600" dirty="0" err="1"/>
              <a:t>tối</a:t>
            </a:r>
            <a:r>
              <a:rPr lang="en-US" sz="2600" dirty="0"/>
              <a:t> </a:t>
            </a:r>
            <a:r>
              <a:rPr lang="en-US" sz="2600" dirty="0" err="1"/>
              <a:t>thiểu</a:t>
            </a:r>
            <a:r>
              <a:rPr lang="en-US" sz="2600" dirty="0"/>
              <a:t> 10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kể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XN </a:t>
            </a:r>
            <a:r>
              <a:rPr lang="en-US" sz="2600" dirty="0" err="1"/>
              <a:t>dương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đầu</a:t>
            </a:r>
            <a:r>
              <a:rPr lang="en-US" sz="2600" dirty="0"/>
              <a:t> </a:t>
            </a:r>
            <a:r>
              <a:rPr lang="en-US" sz="2600" dirty="0" err="1"/>
              <a:t>tiên</a:t>
            </a:r>
            <a:r>
              <a:rPr lang="en-US" sz="2600" dirty="0"/>
              <a:t> + </a:t>
            </a:r>
            <a:r>
              <a:rPr lang="en-US" sz="2600" dirty="0">
                <a:solidFill>
                  <a:srgbClr val="FFFF00"/>
                </a:solidFill>
              </a:rPr>
              <a:t>2 XN RT-PCR </a:t>
            </a:r>
            <a:r>
              <a:rPr lang="en-US" sz="2600" dirty="0" err="1">
                <a:solidFill>
                  <a:srgbClr val="FFFF00"/>
                </a:solidFill>
              </a:rPr>
              <a:t>có</a:t>
            </a:r>
            <a:r>
              <a:rPr lang="en-US" sz="2600" dirty="0">
                <a:solidFill>
                  <a:srgbClr val="FFFF00"/>
                </a:solidFill>
              </a:rPr>
              <a:t> CT &gt;/= 30</a:t>
            </a:r>
          </a:p>
          <a:p>
            <a:pPr lvl="2"/>
            <a:r>
              <a:rPr lang="en-US" sz="2600" dirty="0" err="1"/>
              <a:t>Nhóm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triệu</a:t>
            </a:r>
            <a:r>
              <a:rPr lang="en-US" sz="2600" dirty="0"/>
              <a:t> </a:t>
            </a:r>
            <a:r>
              <a:rPr lang="en-US" sz="2600" dirty="0" err="1"/>
              <a:t>chứng</a:t>
            </a:r>
            <a:r>
              <a:rPr lang="en-US" sz="2600" dirty="0"/>
              <a:t>: </a:t>
            </a:r>
            <a:r>
              <a:rPr lang="en-US" sz="2600" dirty="0" err="1"/>
              <a:t>tối</a:t>
            </a:r>
            <a:r>
              <a:rPr lang="en-US" sz="2600" dirty="0"/>
              <a:t> </a:t>
            </a:r>
            <a:r>
              <a:rPr lang="en-US" sz="2600" dirty="0" err="1"/>
              <a:t>thiểu</a:t>
            </a:r>
            <a:r>
              <a:rPr lang="en-US" sz="2600" dirty="0"/>
              <a:t> 14 </a:t>
            </a:r>
            <a:r>
              <a:rPr lang="en-US" sz="2600" dirty="0" err="1"/>
              <a:t>ngày</a:t>
            </a:r>
            <a:r>
              <a:rPr lang="en-US" sz="2600" dirty="0"/>
              <a:t> (3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cuối</a:t>
            </a:r>
            <a:r>
              <a:rPr lang="en-US" sz="2600" dirty="0"/>
              <a:t>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triệu</a:t>
            </a:r>
            <a:r>
              <a:rPr lang="en-US" sz="2600" dirty="0"/>
              <a:t> </a:t>
            </a:r>
            <a:r>
              <a:rPr lang="en-US" sz="2600" dirty="0" err="1"/>
              <a:t>chứng</a:t>
            </a:r>
            <a:r>
              <a:rPr lang="en-US" sz="2600" dirty="0"/>
              <a:t>) + </a:t>
            </a:r>
            <a:r>
              <a:rPr lang="en-US" sz="2600" dirty="0">
                <a:solidFill>
                  <a:srgbClr val="FFFF00"/>
                </a:solidFill>
              </a:rPr>
              <a:t>2 XN RT-PCR &gt;/= 30</a:t>
            </a:r>
          </a:p>
          <a:p>
            <a:pPr lvl="1"/>
            <a:endParaRPr lang="en-US" sz="2400" dirty="0"/>
          </a:p>
          <a:p>
            <a:pPr lvl="1"/>
            <a:endParaRPr lang="en-US" sz="26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6456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44"/>
          <p:cNvSpPr txBox="1">
            <a:spLocks noGrp="1"/>
          </p:cNvSpPr>
          <p:nvPr>
            <p:ph type="title"/>
          </p:nvPr>
        </p:nvSpPr>
        <p:spPr>
          <a:xfrm>
            <a:off x="952400" y="732800"/>
            <a:ext cx="10287200" cy="62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b="1"/>
              <a:t>ĐỐI TƯỢNG F0 QUẢN LÝ TẠI NHÀ</a:t>
            </a:r>
            <a:endParaRPr/>
          </a:p>
        </p:txBody>
      </p:sp>
      <p:sp>
        <p:nvSpPr>
          <p:cNvPr id="902" name="Google Shape;902;p44"/>
          <p:cNvSpPr txBox="1">
            <a:spLocks noGrp="1"/>
          </p:cNvSpPr>
          <p:nvPr>
            <p:ph type="title" idx="2"/>
          </p:nvPr>
        </p:nvSpPr>
        <p:spPr>
          <a:xfrm>
            <a:off x="942875" y="3490584"/>
            <a:ext cx="3035600" cy="62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 err="1"/>
              <a:t>Tiêu</a:t>
            </a:r>
            <a:r>
              <a:rPr lang="en-US" b="1" dirty="0"/>
              <a:t> </a:t>
            </a:r>
            <a:r>
              <a:rPr lang="en-US" b="1" dirty="0" err="1"/>
              <a:t>chí</a:t>
            </a:r>
            <a:r>
              <a:rPr lang="en-US" b="1" dirty="0"/>
              <a:t> </a:t>
            </a:r>
            <a:r>
              <a:rPr lang="en-US" b="1" dirty="0" err="1"/>
              <a:t>lâm</a:t>
            </a:r>
            <a:r>
              <a:rPr lang="en-US" b="1" dirty="0"/>
              <a:t> </a:t>
            </a:r>
            <a:r>
              <a:rPr lang="en-US" b="1" dirty="0" err="1"/>
              <a:t>sàng</a:t>
            </a:r>
            <a:r>
              <a:rPr lang="en-US" b="1" dirty="0"/>
              <a:t> </a:t>
            </a:r>
            <a:r>
              <a:rPr lang="en-US" b="1" dirty="0" err="1"/>
              <a:t>đối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F0</a:t>
            </a:r>
            <a:br>
              <a:rPr lang="en-US" b="1" dirty="0"/>
            </a:br>
            <a:endParaRPr dirty="0"/>
          </a:p>
        </p:txBody>
      </p:sp>
      <p:sp>
        <p:nvSpPr>
          <p:cNvPr id="903" name="Google Shape;903;p44"/>
          <p:cNvSpPr txBox="1">
            <a:spLocks noGrp="1"/>
          </p:cNvSpPr>
          <p:nvPr>
            <p:ph type="subTitle" idx="1"/>
          </p:nvPr>
        </p:nvSpPr>
        <p:spPr>
          <a:xfrm>
            <a:off x="598355" y="4333876"/>
            <a:ext cx="3495675" cy="102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52396" indent="-152396" algn="just">
              <a:buClr>
                <a:srgbClr val="8E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2">
                    <a:lumMod val="10000"/>
                  </a:schemeClr>
                </a:solidFill>
              </a:rPr>
              <a:t>Người nhiễm SARS-CoV-2  không triệu chứng</a:t>
            </a:r>
          </a:p>
          <a:p>
            <a:pPr marL="152396" indent="-152396" algn="just">
              <a:buClr>
                <a:srgbClr val="8E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2">
                    <a:lumMod val="10000"/>
                  </a:schemeClr>
                </a:solidFill>
              </a:rPr>
              <a:t>Người nhiễm SARS-CoV-2 mức độ nhẹ, nguy cơ thấp</a:t>
            </a:r>
          </a:p>
          <a:p>
            <a:pPr marL="76198" indent="0" algn="just"/>
            <a:endParaRPr lang="en-US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904" name="Google Shape;904;p44"/>
          <p:cNvSpPr txBox="1">
            <a:spLocks noGrp="1"/>
          </p:cNvSpPr>
          <p:nvPr>
            <p:ph type="title" idx="3"/>
          </p:nvPr>
        </p:nvSpPr>
        <p:spPr>
          <a:xfrm>
            <a:off x="4568675" y="3490584"/>
            <a:ext cx="3035600" cy="62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/>
              <a:t>Khả năng F0 tự chăm sóc </a:t>
            </a:r>
          </a:p>
        </p:txBody>
      </p:sp>
      <p:sp>
        <p:nvSpPr>
          <p:cNvPr id="905" name="Google Shape;905;p44"/>
          <p:cNvSpPr txBox="1">
            <a:spLocks noGrp="1"/>
          </p:cNvSpPr>
          <p:nvPr>
            <p:ph type="subTitle" idx="4"/>
          </p:nvPr>
        </p:nvSpPr>
        <p:spPr>
          <a:xfrm>
            <a:off x="4578200" y="4347983"/>
            <a:ext cx="3035600" cy="102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6198" indent="0" algn="just"/>
            <a:r>
              <a:rPr lang="en-US">
                <a:solidFill>
                  <a:schemeClr val="accent2">
                    <a:lumMod val="10000"/>
                  </a:schemeClr>
                </a:solidFill>
              </a:rPr>
              <a:t>F0 hoặc người nhà: có thể tự chăm sóc &amp; liên lạc nhân viên y tế khi có tình trạng cấp cứu</a:t>
            </a:r>
          </a:p>
        </p:txBody>
      </p:sp>
      <p:sp>
        <p:nvSpPr>
          <p:cNvPr id="906" name="Google Shape;906;p44"/>
          <p:cNvSpPr txBox="1">
            <a:spLocks noGrp="1"/>
          </p:cNvSpPr>
          <p:nvPr>
            <p:ph type="title" idx="5"/>
          </p:nvPr>
        </p:nvSpPr>
        <p:spPr>
          <a:xfrm>
            <a:off x="8194475" y="3490584"/>
            <a:ext cx="3035600" cy="62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/>
              <a:t>Điều kiện nhà ở</a:t>
            </a:r>
          </a:p>
        </p:txBody>
      </p:sp>
      <p:sp>
        <p:nvSpPr>
          <p:cNvPr id="907" name="Google Shape;907;p44"/>
          <p:cNvSpPr txBox="1">
            <a:spLocks noGrp="1"/>
          </p:cNvSpPr>
          <p:nvPr>
            <p:ph type="subTitle" idx="6"/>
          </p:nvPr>
        </p:nvSpPr>
        <p:spPr>
          <a:xfrm>
            <a:off x="8194475" y="4347983"/>
            <a:ext cx="3597475" cy="102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spcAft>
                <a:spcPts val="1600"/>
              </a:spcAft>
            </a:pPr>
            <a:r>
              <a:rPr lang="en-US">
                <a:solidFill>
                  <a:schemeClr val="accent2">
                    <a:lumMod val="10000"/>
                  </a:schemeClr>
                </a:solidFill>
              </a:rPr>
              <a:t>Theo mục 3 “Hướng dẫn tạm thời về cách ly y tế tại nhà phòng, chống dịch COVID-19 cho người tiếp xúc gần (F1)”</a:t>
            </a:r>
            <a:endParaRPr>
              <a:solidFill>
                <a:schemeClr val="accent2">
                  <a:lumMod val="10000"/>
                </a:schemeClr>
              </a:solidFill>
            </a:endParaRPr>
          </a:p>
        </p:txBody>
      </p:sp>
      <p:grpSp>
        <p:nvGrpSpPr>
          <p:cNvPr id="918" name="Google Shape;918;p44"/>
          <p:cNvGrpSpPr/>
          <p:nvPr/>
        </p:nvGrpSpPr>
        <p:grpSpPr>
          <a:xfrm>
            <a:off x="9499579" y="2447305"/>
            <a:ext cx="419549" cy="477465"/>
            <a:chOff x="-54401725" y="3590375"/>
            <a:chExt cx="279625" cy="318225"/>
          </a:xfrm>
        </p:grpSpPr>
        <p:sp>
          <p:nvSpPr>
            <p:cNvPr id="919" name="Google Shape;919;p44"/>
            <p:cNvSpPr/>
            <p:nvPr/>
          </p:nvSpPr>
          <p:spPr>
            <a:xfrm>
              <a:off x="-54194575" y="3721900"/>
              <a:ext cx="35450" cy="19725"/>
            </a:xfrm>
            <a:custGeom>
              <a:avLst/>
              <a:gdLst/>
              <a:ahLst/>
              <a:cxnLst/>
              <a:rect l="l" t="t" r="r" b="b"/>
              <a:pathLst>
                <a:path w="1418" h="789" extrusionOk="0">
                  <a:moveTo>
                    <a:pt x="0" y="1"/>
                  </a:moveTo>
                  <a:cubicBezTo>
                    <a:pt x="158" y="410"/>
                    <a:pt x="536" y="788"/>
                    <a:pt x="1071" y="788"/>
                  </a:cubicBezTo>
                  <a:lnTo>
                    <a:pt x="1418" y="788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4"/>
            <p:cNvSpPr/>
            <p:nvPr/>
          </p:nvSpPr>
          <p:spPr>
            <a:xfrm>
              <a:off x="-54380450" y="3590375"/>
              <a:ext cx="237075" cy="112650"/>
            </a:xfrm>
            <a:custGeom>
              <a:avLst/>
              <a:gdLst/>
              <a:ahLst/>
              <a:cxnLst/>
              <a:rect l="l" t="t" r="r" b="b"/>
              <a:pathLst>
                <a:path w="9483" h="4506" extrusionOk="0">
                  <a:moveTo>
                    <a:pt x="4789" y="1575"/>
                  </a:moveTo>
                  <a:cubicBezTo>
                    <a:pt x="5009" y="1575"/>
                    <a:pt x="5135" y="1733"/>
                    <a:pt x="5135" y="1954"/>
                  </a:cubicBezTo>
                  <a:lnTo>
                    <a:pt x="5135" y="2300"/>
                  </a:lnTo>
                  <a:lnTo>
                    <a:pt x="5513" y="2300"/>
                  </a:lnTo>
                  <a:cubicBezTo>
                    <a:pt x="5702" y="2300"/>
                    <a:pt x="5860" y="2458"/>
                    <a:pt x="5860" y="2647"/>
                  </a:cubicBezTo>
                  <a:cubicBezTo>
                    <a:pt x="5860" y="2836"/>
                    <a:pt x="5702" y="2993"/>
                    <a:pt x="5513" y="2993"/>
                  </a:cubicBezTo>
                  <a:lnTo>
                    <a:pt x="5135" y="2993"/>
                  </a:lnTo>
                  <a:lnTo>
                    <a:pt x="5135" y="3371"/>
                  </a:lnTo>
                  <a:cubicBezTo>
                    <a:pt x="5135" y="3560"/>
                    <a:pt x="5009" y="3718"/>
                    <a:pt x="4789" y="3718"/>
                  </a:cubicBezTo>
                  <a:cubicBezTo>
                    <a:pt x="4600" y="3718"/>
                    <a:pt x="4442" y="3560"/>
                    <a:pt x="4442" y="3371"/>
                  </a:cubicBezTo>
                  <a:lnTo>
                    <a:pt x="4442" y="2993"/>
                  </a:lnTo>
                  <a:lnTo>
                    <a:pt x="4096" y="2993"/>
                  </a:lnTo>
                  <a:cubicBezTo>
                    <a:pt x="3907" y="2993"/>
                    <a:pt x="3749" y="2836"/>
                    <a:pt x="3749" y="2647"/>
                  </a:cubicBezTo>
                  <a:cubicBezTo>
                    <a:pt x="3749" y="2458"/>
                    <a:pt x="3907" y="2300"/>
                    <a:pt x="4096" y="2300"/>
                  </a:cubicBezTo>
                  <a:lnTo>
                    <a:pt x="4442" y="2300"/>
                  </a:lnTo>
                  <a:lnTo>
                    <a:pt x="4442" y="1954"/>
                  </a:lnTo>
                  <a:cubicBezTo>
                    <a:pt x="4442" y="1733"/>
                    <a:pt x="4600" y="1575"/>
                    <a:pt x="4789" y="1575"/>
                  </a:cubicBezTo>
                  <a:close/>
                  <a:moveTo>
                    <a:pt x="2048" y="0"/>
                  </a:moveTo>
                  <a:cubicBezTo>
                    <a:pt x="882" y="0"/>
                    <a:pt x="0" y="1040"/>
                    <a:pt x="189" y="2174"/>
                  </a:cubicBezTo>
                  <a:lnTo>
                    <a:pt x="567" y="4505"/>
                  </a:lnTo>
                  <a:lnTo>
                    <a:pt x="8916" y="4505"/>
                  </a:lnTo>
                  <a:lnTo>
                    <a:pt x="9326" y="2174"/>
                  </a:lnTo>
                  <a:cubicBezTo>
                    <a:pt x="9483" y="1040"/>
                    <a:pt x="8601" y="0"/>
                    <a:pt x="7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4"/>
            <p:cNvSpPr/>
            <p:nvPr/>
          </p:nvSpPr>
          <p:spPr>
            <a:xfrm>
              <a:off x="-54363925" y="3721900"/>
              <a:ext cx="35475" cy="19725"/>
            </a:xfrm>
            <a:custGeom>
              <a:avLst/>
              <a:gdLst/>
              <a:ahLst/>
              <a:cxnLst/>
              <a:rect l="l" t="t" r="r" b="b"/>
              <a:pathLst>
                <a:path w="1419" h="789" extrusionOk="0">
                  <a:moveTo>
                    <a:pt x="1" y="1"/>
                  </a:moveTo>
                  <a:lnTo>
                    <a:pt x="1" y="788"/>
                  </a:lnTo>
                  <a:lnTo>
                    <a:pt x="347" y="788"/>
                  </a:lnTo>
                  <a:cubicBezTo>
                    <a:pt x="820" y="788"/>
                    <a:pt x="1261" y="410"/>
                    <a:pt x="1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4"/>
            <p:cNvSpPr/>
            <p:nvPr/>
          </p:nvSpPr>
          <p:spPr>
            <a:xfrm>
              <a:off x="-54363925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553" y="1513"/>
                  </a:moveTo>
                  <a:cubicBezTo>
                    <a:pt x="2742" y="1513"/>
                    <a:pt x="2899" y="1670"/>
                    <a:pt x="2899" y="1891"/>
                  </a:cubicBezTo>
                  <a:cubicBezTo>
                    <a:pt x="2899" y="2080"/>
                    <a:pt x="2742" y="2237"/>
                    <a:pt x="2553" y="2237"/>
                  </a:cubicBezTo>
                  <a:cubicBezTo>
                    <a:pt x="2541" y="2240"/>
                    <a:pt x="2529" y="2241"/>
                    <a:pt x="2517" y="2241"/>
                  </a:cubicBezTo>
                  <a:cubicBezTo>
                    <a:pt x="2368" y="2241"/>
                    <a:pt x="2206" y="2066"/>
                    <a:pt x="2206" y="1891"/>
                  </a:cubicBezTo>
                  <a:cubicBezTo>
                    <a:pt x="2206" y="1670"/>
                    <a:pt x="2364" y="1513"/>
                    <a:pt x="2553" y="1513"/>
                  </a:cubicBezTo>
                  <a:close/>
                  <a:moveTo>
                    <a:pt x="5577" y="1576"/>
                  </a:moveTo>
                  <a:cubicBezTo>
                    <a:pt x="5798" y="1576"/>
                    <a:pt x="5955" y="1733"/>
                    <a:pt x="5955" y="1922"/>
                  </a:cubicBezTo>
                  <a:cubicBezTo>
                    <a:pt x="5955" y="2111"/>
                    <a:pt x="5798" y="2269"/>
                    <a:pt x="5577" y="2269"/>
                  </a:cubicBezTo>
                  <a:cubicBezTo>
                    <a:pt x="5388" y="2269"/>
                    <a:pt x="5230" y="2111"/>
                    <a:pt x="5230" y="1922"/>
                  </a:cubicBezTo>
                  <a:cubicBezTo>
                    <a:pt x="5230" y="1733"/>
                    <a:pt x="5388" y="1576"/>
                    <a:pt x="5577" y="1576"/>
                  </a:cubicBezTo>
                  <a:close/>
                  <a:moveTo>
                    <a:pt x="5148" y="4073"/>
                  </a:moveTo>
                  <a:cubicBezTo>
                    <a:pt x="5238" y="4073"/>
                    <a:pt x="5325" y="4112"/>
                    <a:pt x="5388" y="4191"/>
                  </a:cubicBezTo>
                  <a:cubicBezTo>
                    <a:pt x="5546" y="4317"/>
                    <a:pt x="5546" y="4537"/>
                    <a:pt x="5388" y="4726"/>
                  </a:cubicBezTo>
                  <a:cubicBezTo>
                    <a:pt x="5041" y="5073"/>
                    <a:pt x="4569" y="5262"/>
                    <a:pt x="4096" y="5262"/>
                  </a:cubicBezTo>
                  <a:cubicBezTo>
                    <a:pt x="3624" y="5262"/>
                    <a:pt x="3120" y="5073"/>
                    <a:pt x="2805" y="4726"/>
                  </a:cubicBezTo>
                  <a:cubicBezTo>
                    <a:pt x="2647" y="4569"/>
                    <a:pt x="2647" y="4317"/>
                    <a:pt x="2805" y="4191"/>
                  </a:cubicBezTo>
                  <a:cubicBezTo>
                    <a:pt x="2883" y="4112"/>
                    <a:pt x="2978" y="4073"/>
                    <a:pt x="3068" y="4073"/>
                  </a:cubicBezTo>
                  <a:cubicBezTo>
                    <a:pt x="3159" y="4073"/>
                    <a:pt x="3246" y="4112"/>
                    <a:pt x="3309" y="4191"/>
                  </a:cubicBezTo>
                  <a:cubicBezTo>
                    <a:pt x="3529" y="4411"/>
                    <a:pt x="3813" y="4521"/>
                    <a:pt x="4096" y="4521"/>
                  </a:cubicBezTo>
                  <a:cubicBezTo>
                    <a:pt x="4380" y="4521"/>
                    <a:pt x="4663" y="4411"/>
                    <a:pt x="4884" y="4191"/>
                  </a:cubicBezTo>
                  <a:cubicBezTo>
                    <a:pt x="4963" y="4112"/>
                    <a:pt x="5057" y="4073"/>
                    <a:pt x="5148" y="4073"/>
                  </a:cubicBezTo>
                  <a:close/>
                  <a:moveTo>
                    <a:pt x="2175" y="1"/>
                  </a:moveTo>
                  <a:cubicBezTo>
                    <a:pt x="2017" y="851"/>
                    <a:pt x="1229" y="1513"/>
                    <a:pt x="347" y="1513"/>
                  </a:cubicBezTo>
                  <a:lnTo>
                    <a:pt x="1" y="1513"/>
                  </a:lnTo>
                  <a:lnTo>
                    <a:pt x="1" y="3372"/>
                  </a:lnTo>
                  <a:cubicBezTo>
                    <a:pt x="1" y="5608"/>
                    <a:pt x="1859" y="7467"/>
                    <a:pt x="4096" y="7467"/>
                  </a:cubicBezTo>
                  <a:cubicBezTo>
                    <a:pt x="6333" y="7467"/>
                    <a:pt x="8192" y="5608"/>
                    <a:pt x="8192" y="3372"/>
                  </a:cubicBezTo>
                  <a:lnTo>
                    <a:pt x="8192" y="1513"/>
                  </a:lnTo>
                  <a:lnTo>
                    <a:pt x="7845" y="1513"/>
                  </a:lnTo>
                  <a:cubicBezTo>
                    <a:pt x="6932" y="1513"/>
                    <a:pt x="6176" y="820"/>
                    <a:pt x="59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4"/>
            <p:cNvSpPr/>
            <p:nvPr/>
          </p:nvSpPr>
          <p:spPr>
            <a:xfrm>
              <a:off x="-54401725" y="37471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53"/>
                    <a:pt x="0" y="725"/>
                    <a:pt x="0" y="1261"/>
                  </a:cubicBezTo>
                  <a:cubicBezTo>
                    <a:pt x="0" y="1828"/>
                    <a:pt x="315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4"/>
            <p:cNvSpPr/>
            <p:nvPr/>
          </p:nvSpPr>
          <p:spPr>
            <a:xfrm>
              <a:off x="-54140225" y="374632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8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761" y="2272477"/>
            <a:ext cx="1126640" cy="1126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847" y="2277757"/>
            <a:ext cx="1128504" cy="1170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9788" y="2231059"/>
            <a:ext cx="1876435" cy="14058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6"/>
          </p:nvPr>
        </p:nvSpPr>
        <p:spPr>
          <a:xfrm>
            <a:off x="820381" y="2163945"/>
            <a:ext cx="7349817" cy="3707067"/>
          </a:xfrm>
        </p:spPr>
        <p:txBody>
          <a:bodyPr/>
          <a:lstStyle/>
          <a:p>
            <a:pPr marL="457189" indent="-304792" algn="just">
              <a:spcBef>
                <a:spcPts val="1333"/>
              </a:spcBef>
              <a:buClr>
                <a:srgbClr val="8E0000"/>
              </a:buClr>
              <a:buFont typeface="+mj-lt"/>
              <a:buAutoNum type="arabicPeriod"/>
            </a:pP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Xác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định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,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lập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danh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sách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F0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quản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lý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tại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nhà</a:t>
            </a:r>
            <a:endParaRPr lang="en-US" sz="2133" dirty="0">
              <a:solidFill>
                <a:schemeClr val="accent2">
                  <a:lumMod val="25000"/>
                </a:schemeClr>
              </a:solidFill>
            </a:endParaRPr>
          </a:p>
          <a:p>
            <a:pPr marL="457189" indent="-304792" algn="just">
              <a:spcBef>
                <a:spcPts val="1333"/>
              </a:spcBef>
              <a:buClr>
                <a:srgbClr val="8E0000"/>
              </a:buClr>
              <a:buFont typeface="+mj-lt"/>
              <a:buAutoNum type="arabicPeriod"/>
            </a:pP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Hướng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dẫn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F0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hoặc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người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chăm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sóc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thực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hiện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các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nhiệm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vụ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quản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lý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sức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khoẻ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F0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tại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nhà</a:t>
            </a:r>
            <a:endParaRPr lang="en-US" sz="2133" dirty="0">
              <a:solidFill>
                <a:schemeClr val="accent2">
                  <a:lumMod val="25000"/>
                </a:schemeClr>
              </a:solidFill>
            </a:endParaRPr>
          </a:p>
          <a:p>
            <a:pPr marL="457189" indent="-304792" algn="just">
              <a:spcBef>
                <a:spcPts val="1333"/>
              </a:spcBef>
              <a:buClr>
                <a:srgbClr val="8E0000"/>
              </a:buClr>
              <a:buFont typeface="+mj-lt"/>
              <a:buAutoNum type="arabicPeriod"/>
            </a:pP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Quản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lý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sức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khoẻ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F0</a:t>
            </a:r>
          </a:p>
          <a:p>
            <a:pPr marL="457189" indent="-304792" algn="just">
              <a:spcBef>
                <a:spcPts val="1333"/>
              </a:spcBef>
              <a:buClr>
                <a:srgbClr val="8E0000"/>
              </a:buClr>
              <a:buFont typeface="+mj-lt"/>
              <a:buAutoNum type="arabicPeriod"/>
            </a:pP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Liên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hệ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để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chuyển</a:t>
            </a:r>
            <a:r>
              <a:rPr lang="en-US" sz="2133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2">
                    <a:lumMod val="25000"/>
                  </a:schemeClr>
                </a:solidFill>
              </a:rPr>
              <a:t>tuyến</a:t>
            </a:r>
            <a:endParaRPr lang="en-US" sz="2133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" name="Google Shape;901;p44"/>
          <p:cNvSpPr txBox="1">
            <a:spLocks noGrp="1"/>
          </p:cNvSpPr>
          <p:nvPr>
            <p:ph type="title"/>
          </p:nvPr>
        </p:nvSpPr>
        <p:spPr>
          <a:xfrm>
            <a:off x="820381" y="732800"/>
            <a:ext cx="11181119" cy="62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vi-VN" b="1"/>
              <a:t>NHIỆM VỤ CỤ THỂ CỦA CƠ SỞ QUẢN LÝ F0 TẠI NHÀ</a:t>
            </a:r>
            <a:endParaRPr lang="vi-V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5A9B52-4CDF-446E-979D-D8633A99FF0D}"/>
              </a:ext>
            </a:extLst>
          </p:cNvPr>
          <p:cNvGrpSpPr/>
          <p:nvPr/>
        </p:nvGrpSpPr>
        <p:grpSpPr>
          <a:xfrm>
            <a:off x="8410575" y="2295525"/>
            <a:ext cx="3276600" cy="2933700"/>
            <a:chOff x="3335338" y="911225"/>
            <a:chExt cx="5983287" cy="5038725"/>
          </a:xfrm>
        </p:grpSpPr>
        <p:grpSp>
          <p:nvGrpSpPr>
            <p:cNvPr id="6" name="Group 205">
              <a:extLst>
                <a:ext uri="{FF2B5EF4-FFF2-40B4-BE49-F238E27FC236}">
                  <a16:creationId xmlns:a16="http://schemas.microsoft.com/office/drawing/2014/main" id="{97C12C12-7784-4AC8-89FA-C5FE16492F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0400" y="911225"/>
              <a:ext cx="3578225" cy="5038725"/>
              <a:chOff x="3616" y="574"/>
              <a:chExt cx="2254" cy="3174"/>
            </a:xfrm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B4C4814D-8552-49D1-9B43-99A54FCF9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" y="574"/>
                <a:ext cx="2199" cy="2203"/>
              </a:xfrm>
              <a:custGeom>
                <a:avLst/>
                <a:gdLst>
                  <a:gd name="T0" fmla="*/ 926 w 926"/>
                  <a:gd name="T1" fmla="*/ 463 h 927"/>
                  <a:gd name="T2" fmla="*/ 463 w 926"/>
                  <a:gd name="T3" fmla="*/ 0 h 927"/>
                  <a:gd name="T4" fmla="*/ 0 w 926"/>
                  <a:gd name="T5" fmla="*/ 463 h 927"/>
                  <a:gd name="T6" fmla="*/ 463 w 926"/>
                  <a:gd name="T7" fmla="*/ 926 h 927"/>
                  <a:gd name="T8" fmla="*/ 926 w 926"/>
                  <a:gd name="T9" fmla="*/ 463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6" h="927">
                    <a:moveTo>
                      <a:pt x="926" y="463"/>
                    </a:moveTo>
                    <a:cubicBezTo>
                      <a:pt x="926" y="207"/>
                      <a:pt x="719" y="0"/>
                      <a:pt x="463" y="0"/>
                    </a:cubicBezTo>
                    <a:cubicBezTo>
                      <a:pt x="207" y="0"/>
                      <a:pt x="0" y="208"/>
                      <a:pt x="0" y="463"/>
                    </a:cubicBezTo>
                    <a:cubicBezTo>
                      <a:pt x="0" y="719"/>
                      <a:pt x="207" y="926"/>
                      <a:pt x="463" y="926"/>
                    </a:cubicBezTo>
                    <a:cubicBezTo>
                      <a:pt x="719" y="927"/>
                      <a:pt x="926" y="719"/>
                      <a:pt x="926" y="463"/>
                    </a:cubicBez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AF4C7AF4-9E34-4D1C-BBA9-306ABC989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8" y="767"/>
                <a:ext cx="1815" cy="1817"/>
              </a:xfrm>
              <a:custGeom>
                <a:avLst/>
                <a:gdLst>
                  <a:gd name="T0" fmla="*/ 361 w 764"/>
                  <a:gd name="T1" fmla="*/ 11 h 765"/>
                  <a:gd name="T2" fmla="*/ 753 w 764"/>
                  <a:gd name="T3" fmla="*/ 362 h 765"/>
                  <a:gd name="T4" fmla="*/ 403 w 764"/>
                  <a:gd name="T5" fmla="*/ 753 h 765"/>
                  <a:gd name="T6" fmla="*/ 11 w 764"/>
                  <a:gd name="T7" fmla="*/ 403 h 765"/>
                  <a:gd name="T8" fmla="*/ 361 w 764"/>
                  <a:gd name="T9" fmla="*/ 11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4" h="765">
                    <a:moveTo>
                      <a:pt x="361" y="11"/>
                    </a:moveTo>
                    <a:cubicBezTo>
                      <a:pt x="566" y="0"/>
                      <a:pt x="742" y="157"/>
                      <a:pt x="753" y="362"/>
                    </a:cubicBezTo>
                    <a:cubicBezTo>
                      <a:pt x="764" y="567"/>
                      <a:pt x="608" y="742"/>
                      <a:pt x="403" y="753"/>
                    </a:cubicBezTo>
                    <a:cubicBezTo>
                      <a:pt x="198" y="765"/>
                      <a:pt x="22" y="608"/>
                      <a:pt x="11" y="403"/>
                    </a:cubicBezTo>
                    <a:cubicBezTo>
                      <a:pt x="0" y="198"/>
                      <a:pt x="157" y="23"/>
                      <a:pt x="361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39" name="Oval 7">
                <a:extLst>
                  <a:ext uri="{FF2B5EF4-FFF2-40B4-BE49-F238E27FC236}">
                    <a16:creationId xmlns:a16="http://schemas.microsoft.com/office/drawing/2014/main" id="{CDCDF9A0-6437-46E8-93EF-FE3458AD8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5" y="1014"/>
                <a:ext cx="1321" cy="132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40" name="Oval 8">
                <a:extLst>
                  <a:ext uri="{FF2B5EF4-FFF2-40B4-BE49-F238E27FC236}">
                    <a16:creationId xmlns:a16="http://schemas.microsoft.com/office/drawing/2014/main" id="{144FAF97-7FF5-40C7-8854-8E8B52EE2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" y="1187"/>
                <a:ext cx="979" cy="9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AFAB866F-40A7-4065-95C4-F41A4A119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" y="1513"/>
                <a:ext cx="325" cy="325"/>
              </a:xfrm>
              <a:custGeom>
                <a:avLst/>
                <a:gdLst>
                  <a:gd name="T0" fmla="*/ 137 w 137"/>
                  <a:gd name="T1" fmla="*/ 68 h 137"/>
                  <a:gd name="T2" fmla="*/ 69 w 137"/>
                  <a:gd name="T3" fmla="*/ 0 h 137"/>
                  <a:gd name="T4" fmla="*/ 0 w 137"/>
                  <a:gd name="T5" fmla="*/ 68 h 137"/>
                  <a:gd name="T6" fmla="*/ 69 w 137"/>
                  <a:gd name="T7" fmla="*/ 137 h 137"/>
                  <a:gd name="T8" fmla="*/ 137 w 137"/>
                  <a:gd name="T9" fmla="*/ 6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37">
                    <a:moveTo>
                      <a:pt x="137" y="68"/>
                    </a:moveTo>
                    <a:cubicBezTo>
                      <a:pt x="137" y="31"/>
                      <a:pt x="106" y="0"/>
                      <a:pt x="69" y="0"/>
                    </a:cubicBezTo>
                    <a:cubicBezTo>
                      <a:pt x="31" y="0"/>
                      <a:pt x="0" y="31"/>
                      <a:pt x="0" y="68"/>
                    </a:cubicBezTo>
                    <a:cubicBezTo>
                      <a:pt x="0" y="106"/>
                      <a:pt x="31" y="137"/>
                      <a:pt x="69" y="137"/>
                    </a:cubicBezTo>
                    <a:cubicBezTo>
                      <a:pt x="107" y="137"/>
                      <a:pt x="137" y="106"/>
                      <a:pt x="137" y="6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07B69299-FDBC-4D5C-9F57-82E07D663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1598"/>
                <a:ext cx="1765" cy="1117"/>
              </a:xfrm>
              <a:custGeom>
                <a:avLst/>
                <a:gdLst>
                  <a:gd name="T0" fmla="*/ 93 w 1765"/>
                  <a:gd name="T1" fmla="*/ 1117 h 1117"/>
                  <a:gd name="T2" fmla="*/ 0 w 1765"/>
                  <a:gd name="T3" fmla="*/ 1057 h 1117"/>
                  <a:gd name="T4" fmla="*/ 606 w 1765"/>
                  <a:gd name="T5" fmla="*/ 0 h 1117"/>
                  <a:gd name="T6" fmla="*/ 1674 w 1765"/>
                  <a:gd name="T7" fmla="*/ 490 h 1117"/>
                  <a:gd name="T8" fmla="*/ 1765 w 1765"/>
                  <a:gd name="T9" fmla="*/ 692 h 1117"/>
                  <a:gd name="T10" fmla="*/ 93 w 1765"/>
                  <a:gd name="T11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65" h="1117">
                    <a:moveTo>
                      <a:pt x="93" y="1117"/>
                    </a:moveTo>
                    <a:lnTo>
                      <a:pt x="0" y="1057"/>
                    </a:lnTo>
                    <a:lnTo>
                      <a:pt x="606" y="0"/>
                    </a:lnTo>
                    <a:lnTo>
                      <a:pt x="1674" y="490"/>
                    </a:lnTo>
                    <a:lnTo>
                      <a:pt x="1765" y="692"/>
                    </a:lnTo>
                    <a:lnTo>
                      <a:pt x="93" y="1117"/>
                    </a:lnTo>
                    <a:close/>
                  </a:path>
                </a:pathLst>
              </a:custGeom>
              <a:solidFill>
                <a:srgbClr val="4D5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F607F3DA-A33F-4F54-BE32-5F292A0F1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1598"/>
                <a:ext cx="1765" cy="1117"/>
              </a:xfrm>
              <a:custGeom>
                <a:avLst/>
                <a:gdLst>
                  <a:gd name="T0" fmla="*/ 93 w 1765"/>
                  <a:gd name="T1" fmla="*/ 1117 h 1117"/>
                  <a:gd name="T2" fmla="*/ 0 w 1765"/>
                  <a:gd name="T3" fmla="*/ 1057 h 1117"/>
                  <a:gd name="T4" fmla="*/ 606 w 1765"/>
                  <a:gd name="T5" fmla="*/ 0 h 1117"/>
                  <a:gd name="T6" fmla="*/ 1674 w 1765"/>
                  <a:gd name="T7" fmla="*/ 490 h 1117"/>
                  <a:gd name="T8" fmla="*/ 1765 w 1765"/>
                  <a:gd name="T9" fmla="*/ 692 h 1117"/>
                  <a:gd name="T10" fmla="*/ 93 w 1765"/>
                  <a:gd name="T11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65" h="1117">
                    <a:moveTo>
                      <a:pt x="93" y="1117"/>
                    </a:moveTo>
                    <a:lnTo>
                      <a:pt x="0" y="1057"/>
                    </a:lnTo>
                    <a:lnTo>
                      <a:pt x="606" y="0"/>
                    </a:lnTo>
                    <a:lnTo>
                      <a:pt x="1674" y="490"/>
                    </a:lnTo>
                    <a:lnTo>
                      <a:pt x="1765" y="692"/>
                    </a:lnTo>
                    <a:lnTo>
                      <a:pt x="93" y="11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7CED6D52-B335-40B5-B93C-8E4F40CFF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" y="2884"/>
                <a:ext cx="45" cy="40"/>
              </a:xfrm>
              <a:custGeom>
                <a:avLst/>
                <a:gdLst>
                  <a:gd name="T0" fmla="*/ 0 w 45"/>
                  <a:gd name="T1" fmla="*/ 23 h 40"/>
                  <a:gd name="T2" fmla="*/ 9 w 45"/>
                  <a:gd name="T3" fmla="*/ 0 h 40"/>
                  <a:gd name="T4" fmla="*/ 45 w 45"/>
                  <a:gd name="T5" fmla="*/ 16 h 40"/>
                  <a:gd name="T6" fmla="*/ 35 w 45"/>
                  <a:gd name="T7" fmla="*/ 40 h 40"/>
                  <a:gd name="T8" fmla="*/ 0 w 45"/>
                  <a:gd name="T9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0" y="23"/>
                    </a:moveTo>
                    <a:lnTo>
                      <a:pt x="9" y="0"/>
                    </a:lnTo>
                    <a:lnTo>
                      <a:pt x="45" y="16"/>
                    </a:lnTo>
                    <a:lnTo>
                      <a:pt x="35" y="4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FFBEE2A1-B857-48B9-AD04-BE7B93F9A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" y="2884"/>
                <a:ext cx="45" cy="40"/>
              </a:xfrm>
              <a:custGeom>
                <a:avLst/>
                <a:gdLst>
                  <a:gd name="T0" fmla="*/ 0 w 45"/>
                  <a:gd name="T1" fmla="*/ 23 h 40"/>
                  <a:gd name="T2" fmla="*/ 9 w 45"/>
                  <a:gd name="T3" fmla="*/ 0 h 40"/>
                  <a:gd name="T4" fmla="*/ 45 w 45"/>
                  <a:gd name="T5" fmla="*/ 16 h 40"/>
                  <a:gd name="T6" fmla="*/ 35 w 45"/>
                  <a:gd name="T7" fmla="*/ 40 h 40"/>
                  <a:gd name="T8" fmla="*/ 0 w 45"/>
                  <a:gd name="T9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0" y="23"/>
                    </a:moveTo>
                    <a:lnTo>
                      <a:pt x="9" y="0"/>
                    </a:lnTo>
                    <a:lnTo>
                      <a:pt x="45" y="16"/>
                    </a:lnTo>
                    <a:lnTo>
                      <a:pt x="35" y="40"/>
                    </a:lnTo>
                    <a:lnTo>
                      <a:pt x="0" y="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8A6BD036-5C52-4048-9B1F-97F0B7ECD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943"/>
                <a:ext cx="48" cy="40"/>
              </a:xfrm>
              <a:custGeom>
                <a:avLst/>
                <a:gdLst>
                  <a:gd name="T0" fmla="*/ 0 w 48"/>
                  <a:gd name="T1" fmla="*/ 24 h 40"/>
                  <a:gd name="T2" fmla="*/ 12 w 48"/>
                  <a:gd name="T3" fmla="*/ 0 h 40"/>
                  <a:gd name="T4" fmla="*/ 48 w 48"/>
                  <a:gd name="T5" fmla="*/ 17 h 40"/>
                  <a:gd name="T6" fmla="*/ 36 w 48"/>
                  <a:gd name="T7" fmla="*/ 40 h 40"/>
                  <a:gd name="T8" fmla="*/ 0 w 48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4"/>
                    </a:moveTo>
                    <a:lnTo>
                      <a:pt x="12" y="0"/>
                    </a:lnTo>
                    <a:lnTo>
                      <a:pt x="48" y="17"/>
                    </a:lnTo>
                    <a:lnTo>
                      <a:pt x="36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BDDBC960-BC40-4732-8024-0E12B0A37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943"/>
                <a:ext cx="48" cy="40"/>
              </a:xfrm>
              <a:custGeom>
                <a:avLst/>
                <a:gdLst>
                  <a:gd name="T0" fmla="*/ 0 w 48"/>
                  <a:gd name="T1" fmla="*/ 24 h 40"/>
                  <a:gd name="T2" fmla="*/ 12 w 48"/>
                  <a:gd name="T3" fmla="*/ 0 h 40"/>
                  <a:gd name="T4" fmla="*/ 48 w 48"/>
                  <a:gd name="T5" fmla="*/ 17 h 40"/>
                  <a:gd name="T6" fmla="*/ 36 w 48"/>
                  <a:gd name="T7" fmla="*/ 40 h 40"/>
                  <a:gd name="T8" fmla="*/ 0 w 48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4"/>
                    </a:moveTo>
                    <a:lnTo>
                      <a:pt x="12" y="0"/>
                    </a:lnTo>
                    <a:lnTo>
                      <a:pt x="48" y="17"/>
                    </a:lnTo>
                    <a:lnTo>
                      <a:pt x="36" y="40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E06617FA-13FF-48CA-BDC6-35B7D6039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" y="3024"/>
                <a:ext cx="48" cy="40"/>
              </a:xfrm>
              <a:custGeom>
                <a:avLst/>
                <a:gdLst>
                  <a:gd name="T0" fmla="*/ 0 w 48"/>
                  <a:gd name="T1" fmla="*/ 24 h 40"/>
                  <a:gd name="T2" fmla="*/ 12 w 48"/>
                  <a:gd name="T3" fmla="*/ 0 h 40"/>
                  <a:gd name="T4" fmla="*/ 48 w 48"/>
                  <a:gd name="T5" fmla="*/ 16 h 40"/>
                  <a:gd name="T6" fmla="*/ 36 w 48"/>
                  <a:gd name="T7" fmla="*/ 40 h 40"/>
                  <a:gd name="T8" fmla="*/ 0 w 48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4"/>
                    </a:moveTo>
                    <a:lnTo>
                      <a:pt x="12" y="0"/>
                    </a:lnTo>
                    <a:lnTo>
                      <a:pt x="48" y="16"/>
                    </a:lnTo>
                    <a:lnTo>
                      <a:pt x="36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4D109BE4-EC57-48E3-845A-4AAB6F4B0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" y="3024"/>
                <a:ext cx="48" cy="40"/>
              </a:xfrm>
              <a:custGeom>
                <a:avLst/>
                <a:gdLst>
                  <a:gd name="T0" fmla="*/ 0 w 48"/>
                  <a:gd name="T1" fmla="*/ 24 h 40"/>
                  <a:gd name="T2" fmla="*/ 12 w 48"/>
                  <a:gd name="T3" fmla="*/ 0 h 40"/>
                  <a:gd name="T4" fmla="*/ 48 w 48"/>
                  <a:gd name="T5" fmla="*/ 16 h 40"/>
                  <a:gd name="T6" fmla="*/ 36 w 48"/>
                  <a:gd name="T7" fmla="*/ 40 h 40"/>
                  <a:gd name="T8" fmla="*/ 0 w 48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4"/>
                    </a:moveTo>
                    <a:lnTo>
                      <a:pt x="12" y="0"/>
                    </a:lnTo>
                    <a:lnTo>
                      <a:pt x="48" y="16"/>
                    </a:lnTo>
                    <a:lnTo>
                      <a:pt x="36" y="40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10BFCECC-3610-4336-A963-9C368D544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" y="3002"/>
                <a:ext cx="47" cy="41"/>
              </a:xfrm>
              <a:custGeom>
                <a:avLst/>
                <a:gdLst>
                  <a:gd name="T0" fmla="*/ 0 w 47"/>
                  <a:gd name="T1" fmla="*/ 24 h 41"/>
                  <a:gd name="T2" fmla="*/ 11 w 47"/>
                  <a:gd name="T3" fmla="*/ 0 h 41"/>
                  <a:gd name="T4" fmla="*/ 47 w 47"/>
                  <a:gd name="T5" fmla="*/ 17 h 41"/>
                  <a:gd name="T6" fmla="*/ 38 w 47"/>
                  <a:gd name="T7" fmla="*/ 41 h 41"/>
                  <a:gd name="T8" fmla="*/ 0 w 47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1">
                    <a:moveTo>
                      <a:pt x="0" y="24"/>
                    </a:moveTo>
                    <a:lnTo>
                      <a:pt x="11" y="0"/>
                    </a:lnTo>
                    <a:lnTo>
                      <a:pt x="47" y="17"/>
                    </a:lnTo>
                    <a:lnTo>
                      <a:pt x="38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A208CE66-8F2A-4B04-9265-91B412870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" y="3002"/>
                <a:ext cx="47" cy="41"/>
              </a:xfrm>
              <a:custGeom>
                <a:avLst/>
                <a:gdLst>
                  <a:gd name="T0" fmla="*/ 0 w 47"/>
                  <a:gd name="T1" fmla="*/ 24 h 41"/>
                  <a:gd name="T2" fmla="*/ 11 w 47"/>
                  <a:gd name="T3" fmla="*/ 0 h 41"/>
                  <a:gd name="T4" fmla="*/ 47 w 47"/>
                  <a:gd name="T5" fmla="*/ 17 h 41"/>
                  <a:gd name="T6" fmla="*/ 38 w 47"/>
                  <a:gd name="T7" fmla="*/ 41 h 41"/>
                  <a:gd name="T8" fmla="*/ 0 w 47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1">
                    <a:moveTo>
                      <a:pt x="0" y="24"/>
                    </a:moveTo>
                    <a:lnTo>
                      <a:pt x="11" y="0"/>
                    </a:lnTo>
                    <a:lnTo>
                      <a:pt x="47" y="17"/>
                    </a:lnTo>
                    <a:lnTo>
                      <a:pt x="38" y="41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DC625EB8-2E89-4859-81F0-9B6656242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" y="3083"/>
                <a:ext cx="47" cy="41"/>
              </a:xfrm>
              <a:custGeom>
                <a:avLst/>
                <a:gdLst>
                  <a:gd name="T0" fmla="*/ 0 w 47"/>
                  <a:gd name="T1" fmla="*/ 24 h 41"/>
                  <a:gd name="T2" fmla="*/ 11 w 47"/>
                  <a:gd name="T3" fmla="*/ 0 h 41"/>
                  <a:gd name="T4" fmla="*/ 47 w 47"/>
                  <a:gd name="T5" fmla="*/ 17 h 41"/>
                  <a:gd name="T6" fmla="*/ 38 w 47"/>
                  <a:gd name="T7" fmla="*/ 41 h 41"/>
                  <a:gd name="T8" fmla="*/ 0 w 47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1">
                    <a:moveTo>
                      <a:pt x="0" y="24"/>
                    </a:moveTo>
                    <a:lnTo>
                      <a:pt x="11" y="0"/>
                    </a:lnTo>
                    <a:lnTo>
                      <a:pt x="47" y="17"/>
                    </a:lnTo>
                    <a:lnTo>
                      <a:pt x="38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14C4F1F3-C0A7-45B7-86F1-CF485D66A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" y="3083"/>
                <a:ext cx="47" cy="41"/>
              </a:xfrm>
              <a:custGeom>
                <a:avLst/>
                <a:gdLst>
                  <a:gd name="T0" fmla="*/ 0 w 47"/>
                  <a:gd name="T1" fmla="*/ 24 h 41"/>
                  <a:gd name="T2" fmla="*/ 11 w 47"/>
                  <a:gd name="T3" fmla="*/ 0 h 41"/>
                  <a:gd name="T4" fmla="*/ 47 w 47"/>
                  <a:gd name="T5" fmla="*/ 17 h 41"/>
                  <a:gd name="T6" fmla="*/ 38 w 47"/>
                  <a:gd name="T7" fmla="*/ 41 h 41"/>
                  <a:gd name="T8" fmla="*/ 0 w 47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1">
                    <a:moveTo>
                      <a:pt x="0" y="24"/>
                    </a:moveTo>
                    <a:lnTo>
                      <a:pt x="11" y="0"/>
                    </a:lnTo>
                    <a:lnTo>
                      <a:pt x="47" y="17"/>
                    </a:lnTo>
                    <a:lnTo>
                      <a:pt x="38" y="41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544D5E5F-0657-438C-BC88-C72E01BFA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" y="3062"/>
                <a:ext cx="48" cy="40"/>
              </a:xfrm>
              <a:custGeom>
                <a:avLst/>
                <a:gdLst>
                  <a:gd name="T0" fmla="*/ 0 w 48"/>
                  <a:gd name="T1" fmla="*/ 24 h 40"/>
                  <a:gd name="T2" fmla="*/ 12 w 48"/>
                  <a:gd name="T3" fmla="*/ 0 h 40"/>
                  <a:gd name="T4" fmla="*/ 48 w 48"/>
                  <a:gd name="T5" fmla="*/ 16 h 40"/>
                  <a:gd name="T6" fmla="*/ 36 w 48"/>
                  <a:gd name="T7" fmla="*/ 40 h 40"/>
                  <a:gd name="T8" fmla="*/ 0 w 48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4"/>
                    </a:moveTo>
                    <a:lnTo>
                      <a:pt x="12" y="0"/>
                    </a:lnTo>
                    <a:lnTo>
                      <a:pt x="48" y="16"/>
                    </a:lnTo>
                    <a:lnTo>
                      <a:pt x="36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78E56830-A9DA-455F-8BDE-B619DD842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" y="3062"/>
                <a:ext cx="48" cy="40"/>
              </a:xfrm>
              <a:custGeom>
                <a:avLst/>
                <a:gdLst>
                  <a:gd name="T0" fmla="*/ 0 w 48"/>
                  <a:gd name="T1" fmla="*/ 24 h 40"/>
                  <a:gd name="T2" fmla="*/ 12 w 48"/>
                  <a:gd name="T3" fmla="*/ 0 h 40"/>
                  <a:gd name="T4" fmla="*/ 48 w 48"/>
                  <a:gd name="T5" fmla="*/ 16 h 40"/>
                  <a:gd name="T6" fmla="*/ 36 w 48"/>
                  <a:gd name="T7" fmla="*/ 40 h 40"/>
                  <a:gd name="T8" fmla="*/ 0 w 48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4"/>
                    </a:moveTo>
                    <a:lnTo>
                      <a:pt x="12" y="0"/>
                    </a:lnTo>
                    <a:lnTo>
                      <a:pt x="48" y="16"/>
                    </a:lnTo>
                    <a:lnTo>
                      <a:pt x="36" y="40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1A1F0999-DFD9-4099-A265-88A642A4C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1598"/>
                <a:ext cx="1888" cy="2150"/>
              </a:xfrm>
              <a:custGeom>
                <a:avLst/>
                <a:gdLst>
                  <a:gd name="T0" fmla="*/ 1220 w 1888"/>
                  <a:gd name="T1" fmla="*/ 2150 h 2150"/>
                  <a:gd name="T2" fmla="*/ 0 w 1888"/>
                  <a:gd name="T3" fmla="*/ 1592 h 2150"/>
                  <a:gd name="T4" fmla="*/ 729 w 1888"/>
                  <a:gd name="T5" fmla="*/ 0 h 2150"/>
                  <a:gd name="T6" fmla="*/ 1797 w 1888"/>
                  <a:gd name="T7" fmla="*/ 490 h 2150"/>
                  <a:gd name="T8" fmla="*/ 1888 w 1888"/>
                  <a:gd name="T9" fmla="*/ 692 h 2150"/>
                  <a:gd name="T10" fmla="*/ 1220 w 1888"/>
                  <a:gd name="T11" fmla="*/ 2150 h 2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88" h="2150">
                    <a:moveTo>
                      <a:pt x="1220" y="2150"/>
                    </a:moveTo>
                    <a:lnTo>
                      <a:pt x="0" y="1592"/>
                    </a:lnTo>
                    <a:lnTo>
                      <a:pt x="729" y="0"/>
                    </a:lnTo>
                    <a:lnTo>
                      <a:pt x="1797" y="490"/>
                    </a:lnTo>
                    <a:lnTo>
                      <a:pt x="1888" y="692"/>
                    </a:lnTo>
                    <a:lnTo>
                      <a:pt x="1220" y="2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9BB9B7C1-498A-4542-AF9F-9840683DE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1598"/>
                <a:ext cx="1888" cy="2150"/>
              </a:xfrm>
              <a:custGeom>
                <a:avLst/>
                <a:gdLst>
                  <a:gd name="T0" fmla="*/ 1220 w 1888"/>
                  <a:gd name="T1" fmla="*/ 2150 h 2150"/>
                  <a:gd name="T2" fmla="*/ 0 w 1888"/>
                  <a:gd name="T3" fmla="*/ 1592 h 2150"/>
                  <a:gd name="T4" fmla="*/ 729 w 1888"/>
                  <a:gd name="T5" fmla="*/ 0 h 2150"/>
                  <a:gd name="T6" fmla="*/ 1797 w 1888"/>
                  <a:gd name="T7" fmla="*/ 490 h 2150"/>
                  <a:gd name="T8" fmla="*/ 1888 w 1888"/>
                  <a:gd name="T9" fmla="*/ 692 h 2150"/>
                  <a:gd name="T10" fmla="*/ 1220 w 1888"/>
                  <a:gd name="T11" fmla="*/ 2150 h 2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88" h="2150">
                    <a:moveTo>
                      <a:pt x="1220" y="2150"/>
                    </a:moveTo>
                    <a:lnTo>
                      <a:pt x="0" y="1592"/>
                    </a:lnTo>
                    <a:lnTo>
                      <a:pt x="729" y="0"/>
                    </a:lnTo>
                    <a:lnTo>
                      <a:pt x="1797" y="490"/>
                    </a:lnTo>
                    <a:lnTo>
                      <a:pt x="1888" y="692"/>
                    </a:lnTo>
                    <a:lnTo>
                      <a:pt x="1220" y="21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7FD1BF8D-2A23-4D5F-98DA-F8D7B0B7A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" y="2223"/>
                <a:ext cx="1014" cy="511"/>
              </a:xfrm>
              <a:custGeom>
                <a:avLst/>
                <a:gdLst>
                  <a:gd name="T0" fmla="*/ 28 w 1014"/>
                  <a:gd name="T1" fmla="*/ 0 h 511"/>
                  <a:gd name="T2" fmla="*/ 0 w 1014"/>
                  <a:gd name="T3" fmla="*/ 59 h 511"/>
                  <a:gd name="T4" fmla="*/ 985 w 1014"/>
                  <a:gd name="T5" fmla="*/ 511 h 511"/>
                  <a:gd name="T6" fmla="*/ 1014 w 1014"/>
                  <a:gd name="T7" fmla="*/ 452 h 511"/>
                  <a:gd name="T8" fmla="*/ 28 w 1014"/>
                  <a:gd name="T9" fmla="*/ 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4" h="511">
                    <a:moveTo>
                      <a:pt x="28" y="0"/>
                    </a:moveTo>
                    <a:lnTo>
                      <a:pt x="0" y="59"/>
                    </a:lnTo>
                    <a:lnTo>
                      <a:pt x="985" y="511"/>
                    </a:lnTo>
                    <a:lnTo>
                      <a:pt x="1014" y="45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B4441794-E997-48C7-8A68-9EA86606D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" y="2223"/>
                <a:ext cx="1014" cy="511"/>
              </a:xfrm>
              <a:custGeom>
                <a:avLst/>
                <a:gdLst>
                  <a:gd name="T0" fmla="*/ 28 w 1014"/>
                  <a:gd name="T1" fmla="*/ 0 h 511"/>
                  <a:gd name="T2" fmla="*/ 0 w 1014"/>
                  <a:gd name="T3" fmla="*/ 59 h 511"/>
                  <a:gd name="T4" fmla="*/ 985 w 1014"/>
                  <a:gd name="T5" fmla="*/ 511 h 511"/>
                  <a:gd name="T6" fmla="*/ 1014 w 1014"/>
                  <a:gd name="T7" fmla="*/ 452 h 511"/>
                  <a:gd name="T8" fmla="*/ 28 w 1014"/>
                  <a:gd name="T9" fmla="*/ 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4" h="511">
                    <a:moveTo>
                      <a:pt x="28" y="0"/>
                    </a:moveTo>
                    <a:lnTo>
                      <a:pt x="0" y="59"/>
                    </a:lnTo>
                    <a:lnTo>
                      <a:pt x="985" y="511"/>
                    </a:lnTo>
                    <a:lnTo>
                      <a:pt x="1014" y="452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60" name="Freeform 28">
                <a:extLst>
                  <a:ext uri="{FF2B5EF4-FFF2-40B4-BE49-F238E27FC236}">
                    <a16:creationId xmlns:a16="http://schemas.microsoft.com/office/drawing/2014/main" id="{0CEB4DCF-1408-4236-AFB6-6BDFF4B27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2446"/>
                <a:ext cx="33" cy="36"/>
              </a:xfrm>
              <a:custGeom>
                <a:avLst/>
                <a:gdLst>
                  <a:gd name="T0" fmla="*/ 0 w 33"/>
                  <a:gd name="T1" fmla="*/ 24 h 36"/>
                  <a:gd name="T2" fmla="*/ 12 w 33"/>
                  <a:gd name="T3" fmla="*/ 0 h 36"/>
                  <a:gd name="T4" fmla="*/ 33 w 33"/>
                  <a:gd name="T5" fmla="*/ 12 h 36"/>
                  <a:gd name="T6" fmla="*/ 24 w 33"/>
                  <a:gd name="T7" fmla="*/ 36 h 36"/>
                  <a:gd name="T8" fmla="*/ 0 w 33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6">
                    <a:moveTo>
                      <a:pt x="0" y="24"/>
                    </a:moveTo>
                    <a:lnTo>
                      <a:pt x="12" y="0"/>
                    </a:lnTo>
                    <a:lnTo>
                      <a:pt x="33" y="12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61" name="Freeform 29">
                <a:extLst>
                  <a:ext uri="{FF2B5EF4-FFF2-40B4-BE49-F238E27FC236}">
                    <a16:creationId xmlns:a16="http://schemas.microsoft.com/office/drawing/2014/main" id="{AFE15703-5EF4-44D5-A0A8-528DEDDA4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461"/>
                <a:ext cx="28" cy="31"/>
              </a:xfrm>
              <a:custGeom>
                <a:avLst/>
                <a:gdLst>
                  <a:gd name="T0" fmla="*/ 0 w 28"/>
                  <a:gd name="T1" fmla="*/ 23 h 31"/>
                  <a:gd name="T2" fmla="*/ 11 w 28"/>
                  <a:gd name="T3" fmla="*/ 0 h 31"/>
                  <a:gd name="T4" fmla="*/ 28 w 28"/>
                  <a:gd name="T5" fmla="*/ 7 h 31"/>
                  <a:gd name="T6" fmla="*/ 16 w 28"/>
                  <a:gd name="T7" fmla="*/ 31 h 31"/>
                  <a:gd name="T8" fmla="*/ 0 w 28"/>
                  <a:gd name="T9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0" y="23"/>
                    </a:moveTo>
                    <a:lnTo>
                      <a:pt x="11" y="0"/>
                    </a:lnTo>
                    <a:lnTo>
                      <a:pt x="28" y="7"/>
                    </a:lnTo>
                    <a:lnTo>
                      <a:pt x="16" y="3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62" name="Freeform 30">
                <a:extLst>
                  <a:ext uri="{FF2B5EF4-FFF2-40B4-BE49-F238E27FC236}">
                    <a16:creationId xmlns:a16="http://schemas.microsoft.com/office/drawing/2014/main" id="{FC39BACB-8BDB-4958-9C2E-3D1B7C8DE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" y="2470"/>
                <a:ext cx="33" cy="36"/>
              </a:xfrm>
              <a:custGeom>
                <a:avLst/>
                <a:gdLst>
                  <a:gd name="T0" fmla="*/ 0 w 33"/>
                  <a:gd name="T1" fmla="*/ 26 h 36"/>
                  <a:gd name="T2" fmla="*/ 12 w 33"/>
                  <a:gd name="T3" fmla="*/ 0 h 36"/>
                  <a:gd name="T4" fmla="*/ 33 w 33"/>
                  <a:gd name="T5" fmla="*/ 12 h 36"/>
                  <a:gd name="T6" fmla="*/ 21 w 33"/>
                  <a:gd name="T7" fmla="*/ 36 h 36"/>
                  <a:gd name="T8" fmla="*/ 0 w 33"/>
                  <a:gd name="T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6">
                    <a:moveTo>
                      <a:pt x="0" y="26"/>
                    </a:moveTo>
                    <a:lnTo>
                      <a:pt x="12" y="0"/>
                    </a:lnTo>
                    <a:lnTo>
                      <a:pt x="33" y="12"/>
                    </a:lnTo>
                    <a:lnTo>
                      <a:pt x="21" y="3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63" name="Freeform 31">
                <a:extLst>
                  <a:ext uri="{FF2B5EF4-FFF2-40B4-BE49-F238E27FC236}">
                    <a16:creationId xmlns:a16="http://schemas.microsoft.com/office/drawing/2014/main" id="{DD763329-0AB0-42C4-B661-0B988204E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2484"/>
                <a:ext cx="33" cy="34"/>
              </a:xfrm>
              <a:custGeom>
                <a:avLst/>
                <a:gdLst>
                  <a:gd name="T0" fmla="*/ 0 w 33"/>
                  <a:gd name="T1" fmla="*/ 24 h 34"/>
                  <a:gd name="T2" fmla="*/ 12 w 33"/>
                  <a:gd name="T3" fmla="*/ 0 h 34"/>
                  <a:gd name="T4" fmla="*/ 33 w 33"/>
                  <a:gd name="T5" fmla="*/ 10 h 34"/>
                  <a:gd name="T6" fmla="*/ 22 w 33"/>
                  <a:gd name="T7" fmla="*/ 34 h 34"/>
                  <a:gd name="T8" fmla="*/ 0 w 33"/>
                  <a:gd name="T9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0" y="24"/>
                    </a:moveTo>
                    <a:lnTo>
                      <a:pt x="12" y="0"/>
                    </a:lnTo>
                    <a:lnTo>
                      <a:pt x="33" y="10"/>
                    </a:lnTo>
                    <a:lnTo>
                      <a:pt x="22" y="3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64" name="Freeform 32">
                <a:extLst>
                  <a:ext uri="{FF2B5EF4-FFF2-40B4-BE49-F238E27FC236}">
                    <a16:creationId xmlns:a16="http://schemas.microsoft.com/office/drawing/2014/main" id="{D8E3D25F-8D69-4007-B758-284BCDF6E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3" y="2320"/>
                <a:ext cx="47" cy="41"/>
              </a:xfrm>
              <a:custGeom>
                <a:avLst/>
                <a:gdLst>
                  <a:gd name="T0" fmla="*/ 0 w 47"/>
                  <a:gd name="T1" fmla="*/ 24 h 41"/>
                  <a:gd name="T2" fmla="*/ 9 w 47"/>
                  <a:gd name="T3" fmla="*/ 0 h 41"/>
                  <a:gd name="T4" fmla="*/ 47 w 47"/>
                  <a:gd name="T5" fmla="*/ 17 h 41"/>
                  <a:gd name="T6" fmla="*/ 38 w 47"/>
                  <a:gd name="T7" fmla="*/ 41 h 41"/>
                  <a:gd name="T8" fmla="*/ 0 w 47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1">
                    <a:moveTo>
                      <a:pt x="0" y="24"/>
                    </a:moveTo>
                    <a:lnTo>
                      <a:pt x="9" y="0"/>
                    </a:lnTo>
                    <a:lnTo>
                      <a:pt x="47" y="17"/>
                    </a:lnTo>
                    <a:lnTo>
                      <a:pt x="38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65" name="Freeform 33">
                <a:extLst>
                  <a:ext uri="{FF2B5EF4-FFF2-40B4-BE49-F238E27FC236}">
                    <a16:creationId xmlns:a16="http://schemas.microsoft.com/office/drawing/2014/main" id="{ACA499E4-B95F-470B-8613-9B25A99C6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2" y="2301"/>
                <a:ext cx="38" cy="36"/>
              </a:xfrm>
              <a:custGeom>
                <a:avLst/>
                <a:gdLst>
                  <a:gd name="T0" fmla="*/ 0 w 38"/>
                  <a:gd name="T1" fmla="*/ 24 h 36"/>
                  <a:gd name="T2" fmla="*/ 10 w 38"/>
                  <a:gd name="T3" fmla="*/ 0 h 36"/>
                  <a:gd name="T4" fmla="*/ 38 w 38"/>
                  <a:gd name="T5" fmla="*/ 12 h 36"/>
                  <a:gd name="T6" fmla="*/ 26 w 38"/>
                  <a:gd name="T7" fmla="*/ 36 h 36"/>
                  <a:gd name="T8" fmla="*/ 0 w 38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0" y="24"/>
                    </a:moveTo>
                    <a:lnTo>
                      <a:pt x="10" y="0"/>
                    </a:lnTo>
                    <a:lnTo>
                      <a:pt x="38" y="12"/>
                    </a:lnTo>
                    <a:lnTo>
                      <a:pt x="26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66" name="Freeform 34">
                <a:extLst>
                  <a:ext uri="{FF2B5EF4-FFF2-40B4-BE49-F238E27FC236}">
                    <a16:creationId xmlns:a16="http://schemas.microsoft.com/office/drawing/2014/main" id="{1A087258-A41D-46FC-827E-19D894307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0" y="2278"/>
                <a:ext cx="47" cy="40"/>
              </a:xfrm>
              <a:custGeom>
                <a:avLst/>
                <a:gdLst>
                  <a:gd name="T0" fmla="*/ 0 w 47"/>
                  <a:gd name="T1" fmla="*/ 23 h 40"/>
                  <a:gd name="T2" fmla="*/ 12 w 47"/>
                  <a:gd name="T3" fmla="*/ 0 h 40"/>
                  <a:gd name="T4" fmla="*/ 47 w 47"/>
                  <a:gd name="T5" fmla="*/ 16 h 40"/>
                  <a:gd name="T6" fmla="*/ 36 w 47"/>
                  <a:gd name="T7" fmla="*/ 40 h 40"/>
                  <a:gd name="T8" fmla="*/ 0 w 47"/>
                  <a:gd name="T9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0">
                    <a:moveTo>
                      <a:pt x="0" y="23"/>
                    </a:moveTo>
                    <a:lnTo>
                      <a:pt x="12" y="0"/>
                    </a:lnTo>
                    <a:lnTo>
                      <a:pt x="47" y="16"/>
                    </a:lnTo>
                    <a:lnTo>
                      <a:pt x="36" y="4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67" name="Freeform 35">
                <a:extLst>
                  <a:ext uri="{FF2B5EF4-FFF2-40B4-BE49-F238E27FC236}">
                    <a16:creationId xmlns:a16="http://schemas.microsoft.com/office/drawing/2014/main" id="{9BD1A1FD-DC8E-4853-82B7-6B5992DF7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" y="2256"/>
                <a:ext cx="47" cy="41"/>
              </a:xfrm>
              <a:custGeom>
                <a:avLst/>
                <a:gdLst>
                  <a:gd name="T0" fmla="*/ 0 w 47"/>
                  <a:gd name="T1" fmla="*/ 24 h 41"/>
                  <a:gd name="T2" fmla="*/ 9 w 47"/>
                  <a:gd name="T3" fmla="*/ 0 h 41"/>
                  <a:gd name="T4" fmla="*/ 47 w 47"/>
                  <a:gd name="T5" fmla="*/ 17 h 41"/>
                  <a:gd name="T6" fmla="*/ 35 w 47"/>
                  <a:gd name="T7" fmla="*/ 41 h 41"/>
                  <a:gd name="T8" fmla="*/ 0 w 47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1">
                    <a:moveTo>
                      <a:pt x="0" y="24"/>
                    </a:moveTo>
                    <a:lnTo>
                      <a:pt x="9" y="0"/>
                    </a:lnTo>
                    <a:lnTo>
                      <a:pt x="47" y="17"/>
                    </a:lnTo>
                    <a:lnTo>
                      <a:pt x="35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BB0501A8-E516-4494-AA53-79E84E067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" y="2641"/>
                <a:ext cx="47" cy="43"/>
              </a:xfrm>
              <a:custGeom>
                <a:avLst/>
                <a:gdLst>
                  <a:gd name="T0" fmla="*/ 0 w 47"/>
                  <a:gd name="T1" fmla="*/ 24 h 43"/>
                  <a:gd name="T2" fmla="*/ 9 w 47"/>
                  <a:gd name="T3" fmla="*/ 0 h 43"/>
                  <a:gd name="T4" fmla="*/ 47 w 47"/>
                  <a:gd name="T5" fmla="*/ 19 h 43"/>
                  <a:gd name="T6" fmla="*/ 38 w 47"/>
                  <a:gd name="T7" fmla="*/ 43 h 43"/>
                  <a:gd name="T8" fmla="*/ 0 w 47"/>
                  <a:gd name="T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0" y="24"/>
                    </a:moveTo>
                    <a:lnTo>
                      <a:pt x="9" y="0"/>
                    </a:lnTo>
                    <a:lnTo>
                      <a:pt x="47" y="19"/>
                    </a:lnTo>
                    <a:lnTo>
                      <a:pt x="3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97760C19-9309-4DAA-BACB-BCFE07FAB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5" y="2625"/>
                <a:ext cx="41" cy="35"/>
              </a:xfrm>
              <a:custGeom>
                <a:avLst/>
                <a:gdLst>
                  <a:gd name="T0" fmla="*/ 0 w 41"/>
                  <a:gd name="T1" fmla="*/ 23 h 35"/>
                  <a:gd name="T2" fmla="*/ 12 w 41"/>
                  <a:gd name="T3" fmla="*/ 0 h 35"/>
                  <a:gd name="T4" fmla="*/ 41 w 41"/>
                  <a:gd name="T5" fmla="*/ 11 h 35"/>
                  <a:gd name="T6" fmla="*/ 29 w 41"/>
                  <a:gd name="T7" fmla="*/ 35 h 35"/>
                  <a:gd name="T8" fmla="*/ 0 w 41"/>
                  <a:gd name="T9" fmla="*/ 2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5">
                    <a:moveTo>
                      <a:pt x="0" y="23"/>
                    </a:moveTo>
                    <a:lnTo>
                      <a:pt x="12" y="0"/>
                    </a:lnTo>
                    <a:lnTo>
                      <a:pt x="41" y="11"/>
                    </a:lnTo>
                    <a:lnTo>
                      <a:pt x="29" y="3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70" name="Freeform 38">
                <a:extLst>
                  <a:ext uri="{FF2B5EF4-FFF2-40B4-BE49-F238E27FC236}">
                    <a16:creationId xmlns:a16="http://schemas.microsoft.com/office/drawing/2014/main" id="{3142654B-3298-4CA6-A57B-A6426AC47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5" y="2601"/>
                <a:ext cx="48" cy="40"/>
              </a:xfrm>
              <a:custGeom>
                <a:avLst/>
                <a:gdLst>
                  <a:gd name="T0" fmla="*/ 0 w 48"/>
                  <a:gd name="T1" fmla="*/ 24 h 40"/>
                  <a:gd name="T2" fmla="*/ 10 w 48"/>
                  <a:gd name="T3" fmla="*/ 0 h 40"/>
                  <a:gd name="T4" fmla="*/ 48 w 48"/>
                  <a:gd name="T5" fmla="*/ 16 h 40"/>
                  <a:gd name="T6" fmla="*/ 36 w 48"/>
                  <a:gd name="T7" fmla="*/ 40 h 40"/>
                  <a:gd name="T8" fmla="*/ 0 w 48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4"/>
                    </a:moveTo>
                    <a:lnTo>
                      <a:pt x="10" y="0"/>
                    </a:lnTo>
                    <a:lnTo>
                      <a:pt x="48" y="16"/>
                    </a:lnTo>
                    <a:lnTo>
                      <a:pt x="36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71" name="Freeform 39">
                <a:extLst>
                  <a:ext uri="{FF2B5EF4-FFF2-40B4-BE49-F238E27FC236}">
                    <a16:creationId xmlns:a16="http://schemas.microsoft.com/office/drawing/2014/main" id="{FB432D19-24C2-4B0F-9320-8FC416563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2579"/>
                <a:ext cx="47" cy="41"/>
              </a:xfrm>
              <a:custGeom>
                <a:avLst/>
                <a:gdLst>
                  <a:gd name="T0" fmla="*/ 0 w 47"/>
                  <a:gd name="T1" fmla="*/ 24 h 41"/>
                  <a:gd name="T2" fmla="*/ 9 w 47"/>
                  <a:gd name="T3" fmla="*/ 0 h 41"/>
                  <a:gd name="T4" fmla="*/ 47 w 47"/>
                  <a:gd name="T5" fmla="*/ 17 h 41"/>
                  <a:gd name="T6" fmla="*/ 35 w 47"/>
                  <a:gd name="T7" fmla="*/ 41 h 41"/>
                  <a:gd name="T8" fmla="*/ 0 w 47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1">
                    <a:moveTo>
                      <a:pt x="0" y="24"/>
                    </a:moveTo>
                    <a:lnTo>
                      <a:pt x="9" y="0"/>
                    </a:lnTo>
                    <a:lnTo>
                      <a:pt x="47" y="17"/>
                    </a:lnTo>
                    <a:lnTo>
                      <a:pt x="35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72" name="Freeform 40">
                <a:extLst>
                  <a:ext uri="{FF2B5EF4-FFF2-40B4-BE49-F238E27FC236}">
                    <a16:creationId xmlns:a16="http://schemas.microsoft.com/office/drawing/2014/main" id="{E40904C3-A7D4-41D7-ADF2-69F68BF65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2" y="2506"/>
                <a:ext cx="33" cy="35"/>
              </a:xfrm>
              <a:custGeom>
                <a:avLst/>
                <a:gdLst>
                  <a:gd name="T0" fmla="*/ 0 w 33"/>
                  <a:gd name="T1" fmla="*/ 26 h 35"/>
                  <a:gd name="T2" fmla="*/ 12 w 33"/>
                  <a:gd name="T3" fmla="*/ 0 h 35"/>
                  <a:gd name="T4" fmla="*/ 33 w 33"/>
                  <a:gd name="T5" fmla="*/ 12 h 35"/>
                  <a:gd name="T6" fmla="*/ 21 w 33"/>
                  <a:gd name="T7" fmla="*/ 35 h 35"/>
                  <a:gd name="T8" fmla="*/ 0 w 33"/>
                  <a:gd name="T9" fmla="*/ 2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5">
                    <a:moveTo>
                      <a:pt x="0" y="26"/>
                    </a:moveTo>
                    <a:lnTo>
                      <a:pt x="12" y="0"/>
                    </a:lnTo>
                    <a:lnTo>
                      <a:pt x="33" y="12"/>
                    </a:lnTo>
                    <a:lnTo>
                      <a:pt x="21" y="35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73" name="Freeform 41">
                <a:extLst>
                  <a:ext uri="{FF2B5EF4-FFF2-40B4-BE49-F238E27FC236}">
                    <a16:creationId xmlns:a16="http://schemas.microsoft.com/office/drawing/2014/main" id="{55F4EC12-10DA-4038-8450-F04B20246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0" y="2520"/>
                <a:ext cx="29" cy="31"/>
              </a:xfrm>
              <a:custGeom>
                <a:avLst/>
                <a:gdLst>
                  <a:gd name="T0" fmla="*/ 0 w 29"/>
                  <a:gd name="T1" fmla="*/ 24 h 31"/>
                  <a:gd name="T2" fmla="*/ 12 w 29"/>
                  <a:gd name="T3" fmla="*/ 0 h 31"/>
                  <a:gd name="T4" fmla="*/ 29 w 29"/>
                  <a:gd name="T5" fmla="*/ 7 h 31"/>
                  <a:gd name="T6" fmla="*/ 17 w 29"/>
                  <a:gd name="T7" fmla="*/ 31 h 31"/>
                  <a:gd name="T8" fmla="*/ 0 w 29"/>
                  <a:gd name="T9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1">
                    <a:moveTo>
                      <a:pt x="0" y="24"/>
                    </a:moveTo>
                    <a:lnTo>
                      <a:pt x="12" y="0"/>
                    </a:lnTo>
                    <a:lnTo>
                      <a:pt x="29" y="7"/>
                    </a:lnTo>
                    <a:lnTo>
                      <a:pt x="17" y="3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74" name="Freeform 42">
                <a:extLst>
                  <a:ext uri="{FF2B5EF4-FFF2-40B4-BE49-F238E27FC236}">
                    <a16:creationId xmlns:a16="http://schemas.microsoft.com/office/drawing/2014/main" id="{E01DFEC9-DC3B-457A-9B55-F2668E108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532"/>
                <a:ext cx="30" cy="33"/>
              </a:xfrm>
              <a:custGeom>
                <a:avLst/>
                <a:gdLst>
                  <a:gd name="T0" fmla="*/ 0 w 30"/>
                  <a:gd name="T1" fmla="*/ 24 h 33"/>
                  <a:gd name="T2" fmla="*/ 9 w 30"/>
                  <a:gd name="T3" fmla="*/ 0 h 33"/>
                  <a:gd name="T4" fmla="*/ 30 w 30"/>
                  <a:gd name="T5" fmla="*/ 9 h 33"/>
                  <a:gd name="T6" fmla="*/ 21 w 30"/>
                  <a:gd name="T7" fmla="*/ 33 h 33"/>
                  <a:gd name="T8" fmla="*/ 0 w 30"/>
                  <a:gd name="T9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3">
                    <a:moveTo>
                      <a:pt x="0" y="24"/>
                    </a:moveTo>
                    <a:lnTo>
                      <a:pt x="9" y="0"/>
                    </a:lnTo>
                    <a:lnTo>
                      <a:pt x="30" y="9"/>
                    </a:lnTo>
                    <a:lnTo>
                      <a:pt x="21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75" name="Freeform 43">
                <a:extLst>
                  <a:ext uri="{FF2B5EF4-FFF2-40B4-BE49-F238E27FC236}">
                    <a16:creationId xmlns:a16="http://schemas.microsoft.com/office/drawing/2014/main" id="{C7519A8F-2DE1-4667-B4ED-444DE19D4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" y="2544"/>
                <a:ext cx="33" cy="33"/>
              </a:xfrm>
              <a:custGeom>
                <a:avLst/>
                <a:gdLst>
                  <a:gd name="T0" fmla="*/ 0 w 33"/>
                  <a:gd name="T1" fmla="*/ 24 h 33"/>
                  <a:gd name="T2" fmla="*/ 12 w 33"/>
                  <a:gd name="T3" fmla="*/ 0 h 33"/>
                  <a:gd name="T4" fmla="*/ 33 w 33"/>
                  <a:gd name="T5" fmla="*/ 9 h 33"/>
                  <a:gd name="T6" fmla="*/ 21 w 33"/>
                  <a:gd name="T7" fmla="*/ 33 h 33"/>
                  <a:gd name="T8" fmla="*/ 0 w 33"/>
                  <a:gd name="T9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0" y="24"/>
                    </a:moveTo>
                    <a:lnTo>
                      <a:pt x="12" y="0"/>
                    </a:lnTo>
                    <a:lnTo>
                      <a:pt x="33" y="9"/>
                    </a:lnTo>
                    <a:lnTo>
                      <a:pt x="21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76" name="Freeform 44">
                <a:extLst>
                  <a:ext uri="{FF2B5EF4-FFF2-40B4-BE49-F238E27FC236}">
                    <a16:creationId xmlns:a16="http://schemas.microsoft.com/office/drawing/2014/main" id="{DCA31051-F6CA-4C1E-9222-F6549915D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4" y="2380"/>
                <a:ext cx="50" cy="40"/>
              </a:xfrm>
              <a:custGeom>
                <a:avLst/>
                <a:gdLst>
                  <a:gd name="T0" fmla="*/ 0 w 50"/>
                  <a:gd name="T1" fmla="*/ 24 h 40"/>
                  <a:gd name="T2" fmla="*/ 12 w 50"/>
                  <a:gd name="T3" fmla="*/ 0 h 40"/>
                  <a:gd name="T4" fmla="*/ 50 w 50"/>
                  <a:gd name="T5" fmla="*/ 17 h 40"/>
                  <a:gd name="T6" fmla="*/ 38 w 50"/>
                  <a:gd name="T7" fmla="*/ 40 h 40"/>
                  <a:gd name="T8" fmla="*/ 0 w 50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0">
                    <a:moveTo>
                      <a:pt x="0" y="24"/>
                    </a:moveTo>
                    <a:lnTo>
                      <a:pt x="12" y="0"/>
                    </a:lnTo>
                    <a:lnTo>
                      <a:pt x="50" y="17"/>
                    </a:lnTo>
                    <a:lnTo>
                      <a:pt x="38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77" name="Freeform 45">
                <a:extLst>
                  <a:ext uri="{FF2B5EF4-FFF2-40B4-BE49-F238E27FC236}">
                    <a16:creationId xmlns:a16="http://schemas.microsoft.com/office/drawing/2014/main" id="{8D453541-2147-4128-8E67-ADF250914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" y="2361"/>
                <a:ext cx="40" cy="38"/>
              </a:xfrm>
              <a:custGeom>
                <a:avLst/>
                <a:gdLst>
                  <a:gd name="T0" fmla="*/ 0 w 40"/>
                  <a:gd name="T1" fmla="*/ 26 h 38"/>
                  <a:gd name="T2" fmla="*/ 12 w 40"/>
                  <a:gd name="T3" fmla="*/ 0 h 38"/>
                  <a:gd name="T4" fmla="*/ 40 w 40"/>
                  <a:gd name="T5" fmla="*/ 14 h 38"/>
                  <a:gd name="T6" fmla="*/ 28 w 40"/>
                  <a:gd name="T7" fmla="*/ 38 h 38"/>
                  <a:gd name="T8" fmla="*/ 0 w 40"/>
                  <a:gd name="T9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8">
                    <a:moveTo>
                      <a:pt x="0" y="26"/>
                    </a:moveTo>
                    <a:lnTo>
                      <a:pt x="12" y="0"/>
                    </a:lnTo>
                    <a:lnTo>
                      <a:pt x="40" y="14"/>
                    </a:lnTo>
                    <a:lnTo>
                      <a:pt x="28" y="3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78" name="Freeform 46">
                <a:extLst>
                  <a:ext uri="{FF2B5EF4-FFF2-40B4-BE49-F238E27FC236}">
                    <a16:creationId xmlns:a16="http://schemas.microsoft.com/office/drawing/2014/main" id="{873FAD5A-6E2B-46C1-90E2-45C5F2380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337"/>
                <a:ext cx="47" cy="40"/>
              </a:xfrm>
              <a:custGeom>
                <a:avLst/>
                <a:gdLst>
                  <a:gd name="T0" fmla="*/ 0 w 47"/>
                  <a:gd name="T1" fmla="*/ 24 h 40"/>
                  <a:gd name="T2" fmla="*/ 9 w 47"/>
                  <a:gd name="T3" fmla="*/ 0 h 40"/>
                  <a:gd name="T4" fmla="*/ 47 w 47"/>
                  <a:gd name="T5" fmla="*/ 17 h 40"/>
                  <a:gd name="T6" fmla="*/ 35 w 47"/>
                  <a:gd name="T7" fmla="*/ 40 h 40"/>
                  <a:gd name="T8" fmla="*/ 0 w 47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0">
                    <a:moveTo>
                      <a:pt x="0" y="24"/>
                    </a:moveTo>
                    <a:lnTo>
                      <a:pt x="9" y="0"/>
                    </a:lnTo>
                    <a:lnTo>
                      <a:pt x="47" y="17"/>
                    </a:lnTo>
                    <a:lnTo>
                      <a:pt x="35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79" name="Freeform 47">
                <a:extLst>
                  <a:ext uri="{FF2B5EF4-FFF2-40B4-BE49-F238E27FC236}">
                    <a16:creationId xmlns:a16="http://schemas.microsoft.com/office/drawing/2014/main" id="{BB6A3630-7798-4EC3-B2D2-B7432CA2C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316"/>
                <a:ext cx="48" cy="40"/>
              </a:xfrm>
              <a:custGeom>
                <a:avLst/>
                <a:gdLst>
                  <a:gd name="T0" fmla="*/ 0 w 48"/>
                  <a:gd name="T1" fmla="*/ 23 h 40"/>
                  <a:gd name="T2" fmla="*/ 10 w 48"/>
                  <a:gd name="T3" fmla="*/ 0 h 40"/>
                  <a:gd name="T4" fmla="*/ 48 w 48"/>
                  <a:gd name="T5" fmla="*/ 16 h 40"/>
                  <a:gd name="T6" fmla="*/ 36 w 48"/>
                  <a:gd name="T7" fmla="*/ 40 h 40"/>
                  <a:gd name="T8" fmla="*/ 0 w 48"/>
                  <a:gd name="T9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3"/>
                    </a:moveTo>
                    <a:lnTo>
                      <a:pt x="10" y="0"/>
                    </a:lnTo>
                    <a:lnTo>
                      <a:pt x="48" y="16"/>
                    </a:lnTo>
                    <a:lnTo>
                      <a:pt x="36" y="4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0" name="Freeform 48">
                <a:extLst>
                  <a:ext uri="{FF2B5EF4-FFF2-40B4-BE49-F238E27FC236}">
                    <a16:creationId xmlns:a16="http://schemas.microsoft.com/office/drawing/2014/main" id="{B0AE1A4B-A2DF-46EE-8951-7A8D66A96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" y="2703"/>
                <a:ext cx="50" cy="40"/>
              </a:xfrm>
              <a:custGeom>
                <a:avLst/>
                <a:gdLst>
                  <a:gd name="T0" fmla="*/ 0 w 50"/>
                  <a:gd name="T1" fmla="*/ 24 h 40"/>
                  <a:gd name="T2" fmla="*/ 12 w 50"/>
                  <a:gd name="T3" fmla="*/ 0 h 40"/>
                  <a:gd name="T4" fmla="*/ 50 w 50"/>
                  <a:gd name="T5" fmla="*/ 17 h 40"/>
                  <a:gd name="T6" fmla="*/ 38 w 50"/>
                  <a:gd name="T7" fmla="*/ 40 h 40"/>
                  <a:gd name="T8" fmla="*/ 0 w 50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0">
                    <a:moveTo>
                      <a:pt x="0" y="24"/>
                    </a:moveTo>
                    <a:lnTo>
                      <a:pt x="12" y="0"/>
                    </a:lnTo>
                    <a:lnTo>
                      <a:pt x="50" y="17"/>
                    </a:lnTo>
                    <a:lnTo>
                      <a:pt x="38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1" name="Freeform 49">
                <a:extLst>
                  <a:ext uri="{FF2B5EF4-FFF2-40B4-BE49-F238E27FC236}">
                    <a16:creationId xmlns:a16="http://schemas.microsoft.com/office/drawing/2014/main" id="{2C80174D-E7A5-45B2-AC37-0B10DFADD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9" y="2684"/>
                <a:ext cx="38" cy="36"/>
              </a:xfrm>
              <a:custGeom>
                <a:avLst/>
                <a:gdLst>
                  <a:gd name="T0" fmla="*/ 0 w 38"/>
                  <a:gd name="T1" fmla="*/ 24 h 36"/>
                  <a:gd name="T2" fmla="*/ 10 w 38"/>
                  <a:gd name="T3" fmla="*/ 0 h 36"/>
                  <a:gd name="T4" fmla="*/ 38 w 38"/>
                  <a:gd name="T5" fmla="*/ 12 h 36"/>
                  <a:gd name="T6" fmla="*/ 26 w 38"/>
                  <a:gd name="T7" fmla="*/ 36 h 36"/>
                  <a:gd name="T8" fmla="*/ 0 w 38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0" y="24"/>
                    </a:moveTo>
                    <a:lnTo>
                      <a:pt x="10" y="0"/>
                    </a:lnTo>
                    <a:lnTo>
                      <a:pt x="38" y="12"/>
                    </a:lnTo>
                    <a:lnTo>
                      <a:pt x="26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2" name="Freeform 50">
                <a:extLst>
                  <a:ext uri="{FF2B5EF4-FFF2-40B4-BE49-F238E27FC236}">
                    <a16:creationId xmlns:a16="http://schemas.microsoft.com/office/drawing/2014/main" id="{40D291A2-5069-4A05-B6C9-2B6B526B1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2660"/>
                <a:ext cx="47" cy="41"/>
              </a:xfrm>
              <a:custGeom>
                <a:avLst/>
                <a:gdLst>
                  <a:gd name="T0" fmla="*/ 0 w 47"/>
                  <a:gd name="T1" fmla="*/ 24 h 41"/>
                  <a:gd name="T2" fmla="*/ 9 w 47"/>
                  <a:gd name="T3" fmla="*/ 0 h 41"/>
                  <a:gd name="T4" fmla="*/ 47 w 47"/>
                  <a:gd name="T5" fmla="*/ 17 h 41"/>
                  <a:gd name="T6" fmla="*/ 35 w 47"/>
                  <a:gd name="T7" fmla="*/ 41 h 41"/>
                  <a:gd name="T8" fmla="*/ 0 w 47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1">
                    <a:moveTo>
                      <a:pt x="0" y="24"/>
                    </a:moveTo>
                    <a:lnTo>
                      <a:pt x="9" y="0"/>
                    </a:lnTo>
                    <a:lnTo>
                      <a:pt x="47" y="17"/>
                    </a:lnTo>
                    <a:lnTo>
                      <a:pt x="35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3" name="Freeform 51">
                <a:extLst>
                  <a:ext uri="{FF2B5EF4-FFF2-40B4-BE49-F238E27FC236}">
                    <a16:creationId xmlns:a16="http://schemas.microsoft.com/office/drawing/2014/main" id="{ED1D064E-C037-4C03-B3E3-E23E37B2A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" y="2639"/>
                <a:ext cx="48" cy="40"/>
              </a:xfrm>
              <a:custGeom>
                <a:avLst/>
                <a:gdLst>
                  <a:gd name="T0" fmla="*/ 0 w 48"/>
                  <a:gd name="T1" fmla="*/ 24 h 40"/>
                  <a:gd name="T2" fmla="*/ 12 w 48"/>
                  <a:gd name="T3" fmla="*/ 0 h 40"/>
                  <a:gd name="T4" fmla="*/ 48 w 48"/>
                  <a:gd name="T5" fmla="*/ 16 h 40"/>
                  <a:gd name="T6" fmla="*/ 36 w 48"/>
                  <a:gd name="T7" fmla="*/ 40 h 40"/>
                  <a:gd name="T8" fmla="*/ 0 w 48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4"/>
                    </a:moveTo>
                    <a:lnTo>
                      <a:pt x="12" y="0"/>
                    </a:lnTo>
                    <a:lnTo>
                      <a:pt x="48" y="16"/>
                    </a:lnTo>
                    <a:lnTo>
                      <a:pt x="36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4" name="Freeform 52">
                <a:extLst>
                  <a:ext uri="{FF2B5EF4-FFF2-40B4-BE49-F238E27FC236}">
                    <a16:creationId xmlns:a16="http://schemas.microsoft.com/office/drawing/2014/main" id="{FB5CFE7E-08E0-4854-A3C7-356BFED8A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3" y="2342"/>
                <a:ext cx="1014" cy="513"/>
              </a:xfrm>
              <a:custGeom>
                <a:avLst/>
                <a:gdLst>
                  <a:gd name="T0" fmla="*/ 28 w 1014"/>
                  <a:gd name="T1" fmla="*/ 0 h 513"/>
                  <a:gd name="T2" fmla="*/ 0 w 1014"/>
                  <a:gd name="T3" fmla="*/ 59 h 513"/>
                  <a:gd name="T4" fmla="*/ 988 w 1014"/>
                  <a:gd name="T5" fmla="*/ 513 h 513"/>
                  <a:gd name="T6" fmla="*/ 1014 w 1014"/>
                  <a:gd name="T7" fmla="*/ 451 h 513"/>
                  <a:gd name="T8" fmla="*/ 28 w 1014"/>
                  <a:gd name="T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4" h="513">
                    <a:moveTo>
                      <a:pt x="28" y="0"/>
                    </a:moveTo>
                    <a:lnTo>
                      <a:pt x="0" y="59"/>
                    </a:lnTo>
                    <a:lnTo>
                      <a:pt x="988" y="513"/>
                    </a:lnTo>
                    <a:lnTo>
                      <a:pt x="1014" y="45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5" name="Freeform 53">
                <a:extLst>
                  <a:ext uri="{FF2B5EF4-FFF2-40B4-BE49-F238E27FC236}">
                    <a16:creationId xmlns:a16="http://schemas.microsoft.com/office/drawing/2014/main" id="{889928C7-FE00-41BE-8C40-0B9D2CE0B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3" y="2342"/>
                <a:ext cx="1014" cy="513"/>
              </a:xfrm>
              <a:custGeom>
                <a:avLst/>
                <a:gdLst>
                  <a:gd name="T0" fmla="*/ 28 w 1014"/>
                  <a:gd name="T1" fmla="*/ 0 h 513"/>
                  <a:gd name="T2" fmla="*/ 0 w 1014"/>
                  <a:gd name="T3" fmla="*/ 59 h 513"/>
                  <a:gd name="T4" fmla="*/ 988 w 1014"/>
                  <a:gd name="T5" fmla="*/ 513 h 513"/>
                  <a:gd name="T6" fmla="*/ 1014 w 1014"/>
                  <a:gd name="T7" fmla="*/ 451 h 513"/>
                  <a:gd name="T8" fmla="*/ 28 w 1014"/>
                  <a:gd name="T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4" h="513">
                    <a:moveTo>
                      <a:pt x="28" y="0"/>
                    </a:moveTo>
                    <a:lnTo>
                      <a:pt x="0" y="59"/>
                    </a:lnTo>
                    <a:lnTo>
                      <a:pt x="988" y="513"/>
                    </a:lnTo>
                    <a:lnTo>
                      <a:pt x="1014" y="451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6" name="Freeform 54">
                <a:extLst>
                  <a:ext uri="{FF2B5EF4-FFF2-40B4-BE49-F238E27FC236}">
                    <a16:creationId xmlns:a16="http://schemas.microsoft.com/office/drawing/2014/main" id="{2FBB9920-57CC-4138-A3C9-A200B2CB4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2568"/>
                <a:ext cx="36" cy="33"/>
              </a:xfrm>
              <a:custGeom>
                <a:avLst/>
                <a:gdLst>
                  <a:gd name="T0" fmla="*/ 0 w 36"/>
                  <a:gd name="T1" fmla="*/ 23 h 33"/>
                  <a:gd name="T2" fmla="*/ 12 w 36"/>
                  <a:gd name="T3" fmla="*/ 0 h 33"/>
                  <a:gd name="T4" fmla="*/ 36 w 36"/>
                  <a:gd name="T5" fmla="*/ 9 h 33"/>
                  <a:gd name="T6" fmla="*/ 24 w 36"/>
                  <a:gd name="T7" fmla="*/ 33 h 33"/>
                  <a:gd name="T8" fmla="*/ 0 w 36"/>
                  <a:gd name="T9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0" y="23"/>
                    </a:moveTo>
                    <a:lnTo>
                      <a:pt x="12" y="0"/>
                    </a:lnTo>
                    <a:lnTo>
                      <a:pt x="36" y="9"/>
                    </a:lnTo>
                    <a:lnTo>
                      <a:pt x="24" y="3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7" name="Freeform 55">
                <a:extLst>
                  <a:ext uri="{FF2B5EF4-FFF2-40B4-BE49-F238E27FC236}">
                    <a16:creationId xmlns:a16="http://schemas.microsoft.com/office/drawing/2014/main" id="{B3707570-4696-413A-ACAE-A36625C4B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4" y="2579"/>
                <a:ext cx="26" cy="31"/>
              </a:xfrm>
              <a:custGeom>
                <a:avLst/>
                <a:gdLst>
                  <a:gd name="T0" fmla="*/ 0 w 26"/>
                  <a:gd name="T1" fmla="*/ 24 h 31"/>
                  <a:gd name="T2" fmla="*/ 10 w 26"/>
                  <a:gd name="T3" fmla="*/ 0 h 31"/>
                  <a:gd name="T4" fmla="*/ 26 w 26"/>
                  <a:gd name="T5" fmla="*/ 8 h 31"/>
                  <a:gd name="T6" fmla="*/ 17 w 26"/>
                  <a:gd name="T7" fmla="*/ 31 h 31"/>
                  <a:gd name="T8" fmla="*/ 0 w 26"/>
                  <a:gd name="T9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1">
                    <a:moveTo>
                      <a:pt x="0" y="24"/>
                    </a:moveTo>
                    <a:lnTo>
                      <a:pt x="10" y="0"/>
                    </a:lnTo>
                    <a:lnTo>
                      <a:pt x="26" y="8"/>
                    </a:lnTo>
                    <a:lnTo>
                      <a:pt x="17" y="3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8" name="Freeform 56">
                <a:extLst>
                  <a:ext uri="{FF2B5EF4-FFF2-40B4-BE49-F238E27FC236}">
                    <a16:creationId xmlns:a16="http://schemas.microsoft.com/office/drawing/2014/main" id="{8D5E9000-1994-4D53-A77D-331284292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2591"/>
                <a:ext cx="33" cy="34"/>
              </a:xfrm>
              <a:custGeom>
                <a:avLst/>
                <a:gdLst>
                  <a:gd name="T0" fmla="*/ 0 w 33"/>
                  <a:gd name="T1" fmla="*/ 24 h 34"/>
                  <a:gd name="T2" fmla="*/ 12 w 33"/>
                  <a:gd name="T3" fmla="*/ 0 h 34"/>
                  <a:gd name="T4" fmla="*/ 33 w 33"/>
                  <a:gd name="T5" fmla="*/ 10 h 34"/>
                  <a:gd name="T6" fmla="*/ 21 w 33"/>
                  <a:gd name="T7" fmla="*/ 34 h 34"/>
                  <a:gd name="T8" fmla="*/ 0 w 33"/>
                  <a:gd name="T9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0" y="24"/>
                    </a:moveTo>
                    <a:lnTo>
                      <a:pt x="12" y="0"/>
                    </a:lnTo>
                    <a:lnTo>
                      <a:pt x="33" y="10"/>
                    </a:lnTo>
                    <a:lnTo>
                      <a:pt x="21" y="3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9" name="Freeform 57">
                <a:extLst>
                  <a:ext uri="{FF2B5EF4-FFF2-40B4-BE49-F238E27FC236}">
                    <a16:creationId xmlns:a16="http://schemas.microsoft.com/office/drawing/2014/main" id="{BD4CA3DD-D6BD-43B6-85EB-0D0A02A93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603"/>
                <a:ext cx="30" cy="36"/>
              </a:xfrm>
              <a:custGeom>
                <a:avLst/>
                <a:gdLst>
                  <a:gd name="T0" fmla="*/ 0 w 30"/>
                  <a:gd name="T1" fmla="*/ 24 h 36"/>
                  <a:gd name="T2" fmla="*/ 9 w 30"/>
                  <a:gd name="T3" fmla="*/ 0 h 36"/>
                  <a:gd name="T4" fmla="*/ 30 w 30"/>
                  <a:gd name="T5" fmla="*/ 10 h 36"/>
                  <a:gd name="T6" fmla="*/ 21 w 30"/>
                  <a:gd name="T7" fmla="*/ 36 h 36"/>
                  <a:gd name="T8" fmla="*/ 0 w 30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24"/>
                    </a:moveTo>
                    <a:lnTo>
                      <a:pt x="9" y="0"/>
                    </a:lnTo>
                    <a:lnTo>
                      <a:pt x="30" y="10"/>
                    </a:lnTo>
                    <a:lnTo>
                      <a:pt x="21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0" name="Freeform 58">
                <a:extLst>
                  <a:ext uri="{FF2B5EF4-FFF2-40B4-BE49-F238E27FC236}">
                    <a16:creationId xmlns:a16="http://schemas.microsoft.com/office/drawing/2014/main" id="{AEA43A08-ACA2-4AB7-8A63-2DD16A415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6" y="2439"/>
                <a:ext cx="49" cy="43"/>
              </a:xfrm>
              <a:custGeom>
                <a:avLst/>
                <a:gdLst>
                  <a:gd name="T0" fmla="*/ 0 w 49"/>
                  <a:gd name="T1" fmla="*/ 24 h 43"/>
                  <a:gd name="T2" fmla="*/ 11 w 49"/>
                  <a:gd name="T3" fmla="*/ 0 h 43"/>
                  <a:gd name="T4" fmla="*/ 49 w 49"/>
                  <a:gd name="T5" fmla="*/ 17 h 43"/>
                  <a:gd name="T6" fmla="*/ 38 w 49"/>
                  <a:gd name="T7" fmla="*/ 43 h 43"/>
                  <a:gd name="T8" fmla="*/ 0 w 49"/>
                  <a:gd name="T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3">
                    <a:moveTo>
                      <a:pt x="0" y="24"/>
                    </a:moveTo>
                    <a:lnTo>
                      <a:pt x="11" y="0"/>
                    </a:lnTo>
                    <a:lnTo>
                      <a:pt x="49" y="17"/>
                    </a:lnTo>
                    <a:lnTo>
                      <a:pt x="3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1" name="Freeform 59">
                <a:extLst>
                  <a:ext uri="{FF2B5EF4-FFF2-40B4-BE49-F238E27FC236}">
                    <a16:creationId xmlns:a16="http://schemas.microsoft.com/office/drawing/2014/main" id="{76DE2613-6C47-4F8B-84F0-B5B121219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8" y="2420"/>
                <a:ext cx="38" cy="38"/>
              </a:xfrm>
              <a:custGeom>
                <a:avLst/>
                <a:gdLst>
                  <a:gd name="T0" fmla="*/ 0 w 38"/>
                  <a:gd name="T1" fmla="*/ 24 h 38"/>
                  <a:gd name="T2" fmla="*/ 11 w 38"/>
                  <a:gd name="T3" fmla="*/ 0 h 38"/>
                  <a:gd name="T4" fmla="*/ 38 w 38"/>
                  <a:gd name="T5" fmla="*/ 12 h 38"/>
                  <a:gd name="T6" fmla="*/ 26 w 38"/>
                  <a:gd name="T7" fmla="*/ 38 h 38"/>
                  <a:gd name="T8" fmla="*/ 0 w 38"/>
                  <a:gd name="T9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0" y="24"/>
                    </a:moveTo>
                    <a:lnTo>
                      <a:pt x="11" y="0"/>
                    </a:lnTo>
                    <a:lnTo>
                      <a:pt x="38" y="12"/>
                    </a:lnTo>
                    <a:lnTo>
                      <a:pt x="26" y="3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2" name="Freeform 60">
                <a:extLst>
                  <a:ext uri="{FF2B5EF4-FFF2-40B4-BE49-F238E27FC236}">
                    <a16:creationId xmlns:a16="http://schemas.microsoft.com/office/drawing/2014/main" id="{657BE6ED-386A-4F76-9EB0-2D4475524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" y="2397"/>
                <a:ext cx="48" cy="40"/>
              </a:xfrm>
              <a:custGeom>
                <a:avLst/>
                <a:gdLst>
                  <a:gd name="T0" fmla="*/ 0 w 48"/>
                  <a:gd name="T1" fmla="*/ 23 h 40"/>
                  <a:gd name="T2" fmla="*/ 12 w 48"/>
                  <a:gd name="T3" fmla="*/ 0 h 40"/>
                  <a:gd name="T4" fmla="*/ 48 w 48"/>
                  <a:gd name="T5" fmla="*/ 16 h 40"/>
                  <a:gd name="T6" fmla="*/ 36 w 48"/>
                  <a:gd name="T7" fmla="*/ 40 h 40"/>
                  <a:gd name="T8" fmla="*/ 0 w 48"/>
                  <a:gd name="T9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3"/>
                    </a:moveTo>
                    <a:lnTo>
                      <a:pt x="12" y="0"/>
                    </a:lnTo>
                    <a:lnTo>
                      <a:pt x="48" y="16"/>
                    </a:lnTo>
                    <a:lnTo>
                      <a:pt x="36" y="4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3" name="Freeform 61">
                <a:extLst>
                  <a:ext uri="{FF2B5EF4-FFF2-40B4-BE49-F238E27FC236}">
                    <a16:creationId xmlns:a16="http://schemas.microsoft.com/office/drawing/2014/main" id="{66932AE5-5B98-4ECB-AF1E-3C42F8A99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2375"/>
                <a:ext cx="47" cy="43"/>
              </a:xfrm>
              <a:custGeom>
                <a:avLst/>
                <a:gdLst>
                  <a:gd name="T0" fmla="*/ 0 w 47"/>
                  <a:gd name="T1" fmla="*/ 26 h 43"/>
                  <a:gd name="T2" fmla="*/ 12 w 47"/>
                  <a:gd name="T3" fmla="*/ 0 h 43"/>
                  <a:gd name="T4" fmla="*/ 47 w 47"/>
                  <a:gd name="T5" fmla="*/ 17 h 43"/>
                  <a:gd name="T6" fmla="*/ 35 w 47"/>
                  <a:gd name="T7" fmla="*/ 43 h 43"/>
                  <a:gd name="T8" fmla="*/ 0 w 47"/>
                  <a:gd name="T9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0" y="26"/>
                    </a:moveTo>
                    <a:lnTo>
                      <a:pt x="12" y="0"/>
                    </a:lnTo>
                    <a:lnTo>
                      <a:pt x="47" y="17"/>
                    </a:lnTo>
                    <a:lnTo>
                      <a:pt x="35" y="4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4" name="Freeform 62">
                <a:extLst>
                  <a:ext uri="{FF2B5EF4-FFF2-40B4-BE49-F238E27FC236}">
                    <a16:creationId xmlns:a16="http://schemas.microsoft.com/office/drawing/2014/main" id="{836ED7EC-AEBA-4247-BF77-686B3B314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2762"/>
                <a:ext cx="47" cy="41"/>
              </a:xfrm>
              <a:custGeom>
                <a:avLst/>
                <a:gdLst>
                  <a:gd name="T0" fmla="*/ 0 w 47"/>
                  <a:gd name="T1" fmla="*/ 24 h 41"/>
                  <a:gd name="T2" fmla="*/ 9 w 47"/>
                  <a:gd name="T3" fmla="*/ 0 h 41"/>
                  <a:gd name="T4" fmla="*/ 47 w 47"/>
                  <a:gd name="T5" fmla="*/ 17 h 41"/>
                  <a:gd name="T6" fmla="*/ 38 w 47"/>
                  <a:gd name="T7" fmla="*/ 41 h 41"/>
                  <a:gd name="T8" fmla="*/ 0 w 47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1">
                    <a:moveTo>
                      <a:pt x="0" y="24"/>
                    </a:moveTo>
                    <a:lnTo>
                      <a:pt x="9" y="0"/>
                    </a:lnTo>
                    <a:lnTo>
                      <a:pt x="47" y="17"/>
                    </a:lnTo>
                    <a:lnTo>
                      <a:pt x="38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5" name="Freeform 63">
                <a:extLst>
                  <a:ext uri="{FF2B5EF4-FFF2-40B4-BE49-F238E27FC236}">
                    <a16:creationId xmlns:a16="http://schemas.microsoft.com/office/drawing/2014/main" id="{F0ACDBD0-DFFA-4219-800A-37E609424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1" y="2743"/>
                <a:ext cx="38" cy="38"/>
              </a:xfrm>
              <a:custGeom>
                <a:avLst/>
                <a:gdLst>
                  <a:gd name="T0" fmla="*/ 0 w 38"/>
                  <a:gd name="T1" fmla="*/ 24 h 38"/>
                  <a:gd name="T2" fmla="*/ 11 w 38"/>
                  <a:gd name="T3" fmla="*/ 0 h 38"/>
                  <a:gd name="T4" fmla="*/ 38 w 38"/>
                  <a:gd name="T5" fmla="*/ 12 h 38"/>
                  <a:gd name="T6" fmla="*/ 28 w 38"/>
                  <a:gd name="T7" fmla="*/ 38 h 38"/>
                  <a:gd name="T8" fmla="*/ 0 w 38"/>
                  <a:gd name="T9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0" y="24"/>
                    </a:moveTo>
                    <a:lnTo>
                      <a:pt x="11" y="0"/>
                    </a:lnTo>
                    <a:lnTo>
                      <a:pt x="38" y="12"/>
                    </a:lnTo>
                    <a:lnTo>
                      <a:pt x="28" y="3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6" name="Freeform 64">
                <a:extLst>
                  <a:ext uri="{FF2B5EF4-FFF2-40B4-BE49-F238E27FC236}">
                    <a16:creationId xmlns:a16="http://schemas.microsoft.com/office/drawing/2014/main" id="{9022B8DB-BF52-4B0F-83C7-ADF62A8DD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8" y="2720"/>
                <a:ext cx="48" cy="40"/>
              </a:xfrm>
              <a:custGeom>
                <a:avLst/>
                <a:gdLst>
                  <a:gd name="T0" fmla="*/ 0 w 48"/>
                  <a:gd name="T1" fmla="*/ 23 h 40"/>
                  <a:gd name="T2" fmla="*/ 12 w 48"/>
                  <a:gd name="T3" fmla="*/ 0 h 40"/>
                  <a:gd name="T4" fmla="*/ 48 w 48"/>
                  <a:gd name="T5" fmla="*/ 16 h 40"/>
                  <a:gd name="T6" fmla="*/ 38 w 48"/>
                  <a:gd name="T7" fmla="*/ 40 h 40"/>
                  <a:gd name="T8" fmla="*/ 0 w 48"/>
                  <a:gd name="T9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3"/>
                    </a:moveTo>
                    <a:lnTo>
                      <a:pt x="12" y="0"/>
                    </a:lnTo>
                    <a:lnTo>
                      <a:pt x="48" y="16"/>
                    </a:lnTo>
                    <a:lnTo>
                      <a:pt x="38" y="4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7" name="Freeform 65">
                <a:extLst>
                  <a:ext uri="{FF2B5EF4-FFF2-40B4-BE49-F238E27FC236}">
                    <a16:creationId xmlns:a16="http://schemas.microsoft.com/office/drawing/2014/main" id="{131574E3-821C-4EB8-9585-00B05B074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3" y="2698"/>
                <a:ext cx="48" cy="41"/>
              </a:xfrm>
              <a:custGeom>
                <a:avLst/>
                <a:gdLst>
                  <a:gd name="T0" fmla="*/ 0 w 48"/>
                  <a:gd name="T1" fmla="*/ 24 h 41"/>
                  <a:gd name="T2" fmla="*/ 10 w 48"/>
                  <a:gd name="T3" fmla="*/ 0 h 41"/>
                  <a:gd name="T4" fmla="*/ 48 w 48"/>
                  <a:gd name="T5" fmla="*/ 17 h 41"/>
                  <a:gd name="T6" fmla="*/ 36 w 48"/>
                  <a:gd name="T7" fmla="*/ 41 h 41"/>
                  <a:gd name="T8" fmla="*/ 0 w 48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1">
                    <a:moveTo>
                      <a:pt x="0" y="24"/>
                    </a:moveTo>
                    <a:lnTo>
                      <a:pt x="10" y="0"/>
                    </a:lnTo>
                    <a:lnTo>
                      <a:pt x="48" y="17"/>
                    </a:lnTo>
                    <a:lnTo>
                      <a:pt x="36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8" name="Freeform 66">
                <a:extLst>
                  <a:ext uri="{FF2B5EF4-FFF2-40B4-BE49-F238E27FC236}">
                    <a16:creationId xmlns:a16="http://schemas.microsoft.com/office/drawing/2014/main" id="{455A7FFA-F972-4A2D-9FD1-7BE9AA8F1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7" y="2627"/>
                <a:ext cx="34" cy="33"/>
              </a:xfrm>
              <a:custGeom>
                <a:avLst/>
                <a:gdLst>
                  <a:gd name="T0" fmla="*/ 0 w 34"/>
                  <a:gd name="T1" fmla="*/ 24 h 33"/>
                  <a:gd name="T2" fmla="*/ 12 w 34"/>
                  <a:gd name="T3" fmla="*/ 0 h 33"/>
                  <a:gd name="T4" fmla="*/ 34 w 34"/>
                  <a:gd name="T5" fmla="*/ 9 h 33"/>
                  <a:gd name="T6" fmla="*/ 22 w 34"/>
                  <a:gd name="T7" fmla="*/ 33 h 33"/>
                  <a:gd name="T8" fmla="*/ 0 w 34"/>
                  <a:gd name="T9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0" y="24"/>
                    </a:moveTo>
                    <a:lnTo>
                      <a:pt x="12" y="0"/>
                    </a:lnTo>
                    <a:lnTo>
                      <a:pt x="34" y="9"/>
                    </a:lnTo>
                    <a:lnTo>
                      <a:pt x="22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9" name="Freeform 67">
                <a:extLst>
                  <a:ext uri="{FF2B5EF4-FFF2-40B4-BE49-F238E27FC236}">
                    <a16:creationId xmlns:a16="http://schemas.microsoft.com/office/drawing/2014/main" id="{A329A8DE-2956-4B11-8B57-FF86184A6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6" y="2639"/>
                <a:ext cx="28" cy="33"/>
              </a:xfrm>
              <a:custGeom>
                <a:avLst/>
                <a:gdLst>
                  <a:gd name="T0" fmla="*/ 0 w 28"/>
                  <a:gd name="T1" fmla="*/ 24 h 33"/>
                  <a:gd name="T2" fmla="*/ 12 w 28"/>
                  <a:gd name="T3" fmla="*/ 0 h 33"/>
                  <a:gd name="T4" fmla="*/ 28 w 28"/>
                  <a:gd name="T5" fmla="*/ 7 h 33"/>
                  <a:gd name="T6" fmla="*/ 16 w 28"/>
                  <a:gd name="T7" fmla="*/ 33 h 33"/>
                  <a:gd name="T8" fmla="*/ 0 w 28"/>
                  <a:gd name="T9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3">
                    <a:moveTo>
                      <a:pt x="0" y="24"/>
                    </a:moveTo>
                    <a:lnTo>
                      <a:pt x="12" y="0"/>
                    </a:lnTo>
                    <a:lnTo>
                      <a:pt x="28" y="7"/>
                    </a:lnTo>
                    <a:lnTo>
                      <a:pt x="16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00" name="Freeform 68">
                <a:extLst>
                  <a:ext uri="{FF2B5EF4-FFF2-40B4-BE49-F238E27FC236}">
                    <a16:creationId xmlns:a16="http://schemas.microsoft.com/office/drawing/2014/main" id="{6D161FF6-BD75-4349-9A3C-34D39637B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2" y="2651"/>
                <a:ext cx="31" cy="35"/>
              </a:xfrm>
              <a:custGeom>
                <a:avLst/>
                <a:gdLst>
                  <a:gd name="T0" fmla="*/ 0 w 31"/>
                  <a:gd name="T1" fmla="*/ 24 h 35"/>
                  <a:gd name="T2" fmla="*/ 9 w 31"/>
                  <a:gd name="T3" fmla="*/ 0 h 35"/>
                  <a:gd name="T4" fmla="*/ 31 w 31"/>
                  <a:gd name="T5" fmla="*/ 9 h 35"/>
                  <a:gd name="T6" fmla="*/ 21 w 31"/>
                  <a:gd name="T7" fmla="*/ 35 h 35"/>
                  <a:gd name="T8" fmla="*/ 0 w 31"/>
                  <a:gd name="T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5">
                    <a:moveTo>
                      <a:pt x="0" y="24"/>
                    </a:moveTo>
                    <a:lnTo>
                      <a:pt x="9" y="0"/>
                    </a:lnTo>
                    <a:lnTo>
                      <a:pt x="31" y="9"/>
                    </a:lnTo>
                    <a:lnTo>
                      <a:pt x="21" y="3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01" name="Freeform 69">
                <a:extLst>
                  <a:ext uri="{FF2B5EF4-FFF2-40B4-BE49-F238E27FC236}">
                    <a16:creationId xmlns:a16="http://schemas.microsoft.com/office/drawing/2014/main" id="{1F535313-35D1-463E-BEE9-4C1415D84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2665"/>
                <a:ext cx="33" cy="33"/>
              </a:xfrm>
              <a:custGeom>
                <a:avLst/>
                <a:gdLst>
                  <a:gd name="T0" fmla="*/ 0 w 33"/>
                  <a:gd name="T1" fmla="*/ 24 h 33"/>
                  <a:gd name="T2" fmla="*/ 12 w 33"/>
                  <a:gd name="T3" fmla="*/ 0 h 33"/>
                  <a:gd name="T4" fmla="*/ 33 w 33"/>
                  <a:gd name="T5" fmla="*/ 10 h 33"/>
                  <a:gd name="T6" fmla="*/ 21 w 33"/>
                  <a:gd name="T7" fmla="*/ 33 h 33"/>
                  <a:gd name="T8" fmla="*/ 0 w 33"/>
                  <a:gd name="T9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0" y="24"/>
                    </a:moveTo>
                    <a:lnTo>
                      <a:pt x="12" y="0"/>
                    </a:lnTo>
                    <a:lnTo>
                      <a:pt x="33" y="10"/>
                    </a:lnTo>
                    <a:lnTo>
                      <a:pt x="21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02" name="Freeform 70">
                <a:extLst>
                  <a:ext uri="{FF2B5EF4-FFF2-40B4-BE49-F238E27FC236}">
                    <a16:creationId xmlns:a16="http://schemas.microsoft.com/office/drawing/2014/main" id="{BDA353F7-E8CD-4961-B58E-B191A2CF6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9" y="2499"/>
                <a:ext cx="48" cy="40"/>
              </a:xfrm>
              <a:custGeom>
                <a:avLst/>
                <a:gdLst>
                  <a:gd name="T0" fmla="*/ 0 w 48"/>
                  <a:gd name="T1" fmla="*/ 23 h 40"/>
                  <a:gd name="T2" fmla="*/ 10 w 48"/>
                  <a:gd name="T3" fmla="*/ 0 h 40"/>
                  <a:gd name="T4" fmla="*/ 48 w 48"/>
                  <a:gd name="T5" fmla="*/ 16 h 40"/>
                  <a:gd name="T6" fmla="*/ 38 w 48"/>
                  <a:gd name="T7" fmla="*/ 40 h 40"/>
                  <a:gd name="T8" fmla="*/ 0 w 48"/>
                  <a:gd name="T9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3"/>
                    </a:moveTo>
                    <a:lnTo>
                      <a:pt x="10" y="0"/>
                    </a:lnTo>
                    <a:lnTo>
                      <a:pt x="48" y="16"/>
                    </a:lnTo>
                    <a:lnTo>
                      <a:pt x="38" y="4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03" name="Freeform 71">
                <a:extLst>
                  <a:ext uri="{FF2B5EF4-FFF2-40B4-BE49-F238E27FC236}">
                    <a16:creationId xmlns:a16="http://schemas.microsoft.com/office/drawing/2014/main" id="{EA2E0A48-7D75-40F6-B85F-6F3EE0645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2480"/>
                <a:ext cx="40" cy="38"/>
              </a:xfrm>
              <a:custGeom>
                <a:avLst/>
                <a:gdLst>
                  <a:gd name="T0" fmla="*/ 0 w 40"/>
                  <a:gd name="T1" fmla="*/ 26 h 38"/>
                  <a:gd name="T2" fmla="*/ 12 w 40"/>
                  <a:gd name="T3" fmla="*/ 0 h 38"/>
                  <a:gd name="T4" fmla="*/ 40 w 40"/>
                  <a:gd name="T5" fmla="*/ 14 h 38"/>
                  <a:gd name="T6" fmla="*/ 29 w 40"/>
                  <a:gd name="T7" fmla="*/ 38 h 38"/>
                  <a:gd name="T8" fmla="*/ 0 w 40"/>
                  <a:gd name="T9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8">
                    <a:moveTo>
                      <a:pt x="0" y="26"/>
                    </a:moveTo>
                    <a:lnTo>
                      <a:pt x="12" y="0"/>
                    </a:lnTo>
                    <a:lnTo>
                      <a:pt x="40" y="14"/>
                    </a:lnTo>
                    <a:lnTo>
                      <a:pt x="29" y="3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04" name="Freeform 72">
                <a:extLst>
                  <a:ext uri="{FF2B5EF4-FFF2-40B4-BE49-F238E27FC236}">
                    <a16:creationId xmlns:a16="http://schemas.microsoft.com/office/drawing/2014/main" id="{6EE41ADE-7F3D-49E3-9C21-4005200C6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" y="2458"/>
                <a:ext cx="47" cy="41"/>
              </a:xfrm>
              <a:custGeom>
                <a:avLst/>
                <a:gdLst>
                  <a:gd name="T0" fmla="*/ 0 w 47"/>
                  <a:gd name="T1" fmla="*/ 24 h 41"/>
                  <a:gd name="T2" fmla="*/ 12 w 47"/>
                  <a:gd name="T3" fmla="*/ 0 h 41"/>
                  <a:gd name="T4" fmla="*/ 47 w 47"/>
                  <a:gd name="T5" fmla="*/ 17 h 41"/>
                  <a:gd name="T6" fmla="*/ 38 w 47"/>
                  <a:gd name="T7" fmla="*/ 41 h 41"/>
                  <a:gd name="T8" fmla="*/ 0 w 47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1">
                    <a:moveTo>
                      <a:pt x="0" y="24"/>
                    </a:moveTo>
                    <a:lnTo>
                      <a:pt x="12" y="0"/>
                    </a:lnTo>
                    <a:lnTo>
                      <a:pt x="47" y="17"/>
                    </a:lnTo>
                    <a:lnTo>
                      <a:pt x="38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05" name="Freeform 73">
                <a:extLst>
                  <a:ext uri="{FF2B5EF4-FFF2-40B4-BE49-F238E27FC236}">
                    <a16:creationId xmlns:a16="http://schemas.microsoft.com/office/drawing/2014/main" id="{5AEC64A9-0EFC-4AB1-9AB3-DC93A4013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" y="2437"/>
                <a:ext cx="45" cy="40"/>
              </a:xfrm>
              <a:custGeom>
                <a:avLst/>
                <a:gdLst>
                  <a:gd name="T0" fmla="*/ 0 w 45"/>
                  <a:gd name="T1" fmla="*/ 24 h 40"/>
                  <a:gd name="T2" fmla="*/ 9 w 45"/>
                  <a:gd name="T3" fmla="*/ 0 h 40"/>
                  <a:gd name="T4" fmla="*/ 45 w 45"/>
                  <a:gd name="T5" fmla="*/ 17 h 40"/>
                  <a:gd name="T6" fmla="*/ 35 w 45"/>
                  <a:gd name="T7" fmla="*/ 40 h 40"/>
                  <a:gd name="T8" fmla="*/ 0 w 45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0" y="24"/>
                    </a:moveTo>
                    <a:lnTo>
                      <a:pt x="9" y="0"/>
                    </a:lnTo>
                    <a:lnTo>
                      <a:pt x="45" y="17"/>
                    </a:lnTo>
                    <a:lnTo>
                      <a:pt x="35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06" name="Freeform 74">
                <a:extLst>
                  <a:ext uri="{FF2B5EF4-FFF2-40B4-BE49-F238E27FC236}">
                    <a16:creationId xmlns:a16="http://schemas.microsoft.com/office/drawing/2014/main" id="{3A4921DE-4D2C-4633-8C64-77B911BAD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2" y="2822"/>
                <a:ext cx="50" cy="43"/>
              </a:xfrm>
              <a:custGeom>
                <a:avLst/>
                <a:gdLst>
                  <a:gd name="T0" fmla="*/ 0 w 50"/>
                  <a:gd name="T1" fmla="*/ 24 h 43"/>
                  <a:gd name="T2" fmla="*/ 12 w 50"/>
                  <a:gd name="T3" fmla="*/ 0 h 43"/>
                  <a:gd name="T4" fmla="*/ 50 w 50"/>
                  <a:gd name="T5" fmla="*/ 19 h 43"/>
                  <a:gd name="T6" fmla="*/ 38 w 50"/>
                  <a:gd name="T7" fmla="*/ 43 h 43"/>
                  <a:gd name="T8" fmla="*/ 0 w 50"/>
                  <a:gd name="T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3">
                    <a:moveTo>
                      <a:pt x="0" y="24"/>
                    </a:moveTo>
                    <a:lnTo>
                      <a:pt x="12" y="0"/>
                    </a:lnTo>
                    <a:lnTo>
                      <a:pt x="50" y="19"/>
                    </a:lnTo>
                    <a:lnTo>
                      <a:pt x="3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07" name="Freeform 75">
                <a:extLst>
                  <a:ext uri="{FF2B5EF4-FFF2-40B4-BE49-F238E27FC236}">
                    <a16:creationId xmlns:a16="http://schemas.microsoft.com/office/drawing/2014/main" id="{044A912B-267F-4562-892B-C86198968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03"/>
                <a:ext cx="38" cy="38"/>
              </a:xfrm>
              <a:custGeom>
                <a:avLst/>
                <a:gdLst>
                  <a:gd name="T0" fmla="*/ 0 w 38"/>
                  <a:gd name="T1" fmla="*/ 24 h 38"/>
                  <a:gd name="T2" fmla="*/ 10 w 38"/>
                  <a:gd name="T3" fmla="*/ 0 h 38"/>
                  <a:gd name="T4" fmla="*/ 38 w 38"/>
                  <a:gd name="T5" fmla="*/ 12 h 38"/>
                  <a:gd name="T6" fmla="*/ 27 w 38"/>
                  <a:gd name="T7" fmla="*/ 38 h 38"/>
                  <a:gd name="T8" fmla="*/ 0 w 38"/>
                  <a:gd name="T9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0" y="24"/>
                    </a:moveTo>
                    <a:lnTo>
                      <a:pt x="10" y="0"/>
                    </a:lnTo>
                    <a:lnTo>
                      <a:pt x="38" y="12"/>
                    </a:lnTo>
                    <a:lnTo>
                      <a:pt x="27" y="3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08" name="Freeform 76">
                <a:extLst>
                  <a:ext uri="{FF2B5EF4-FFF2-40B4-BE49-F238E27FC236}">
                    <a16:creationId xmlns:a16="http://schemas.microsoft.com/office/drawing/2014/main" id="{FACB952D-10EB-4AE4-8A32-72B03F396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2" y="2779"/>
                <a:ext cx="48" cy="40"/>
              </a:xfrm>
              <a:custGeom>
                <a:avLst/>
                <a:gdLst>
                  <a:gd name="T0" fmla="*/ 0 w 48"/>
                  <a:gd name="T1" fmla="*/ 24 h 40"/>
                  <a:gd name="T2" fmla="*/ 10 w 48"/>
                  <a:gd name="T3" fmla="*/ 0 h 40"/>
                  <a:gd name="T4" fmla="*/ 48 w 48"/>
                  <a:gd name="T5" fmla="*/ 17 h 40"/>
                  <a:gd name="T6" fmla="*/ 36 w 48"/>
                  <a:gd name="T7" fmla="*/ 40 h 40"/>
                  <a:gd name="T8" fmla="*/ 0 w 48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4"/>
                    </a:moveTo>
                    <a:lnTo>
                      <a:pt x="10" y="0"/>
                    </a:lnTo>
                    <a:lnTo>
                      <a:pt x="48" y="17"/>
                    </a:lnTo>
                    <a:lnTo>
                      <a:pt x="36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09" name="Freeform 77">
                <a:extLst>
                  <a:ext uri="{FF2B5EF4-FFF2-40B4-BE49-F238E27FC236}">
                    <a16:creationId xmlns:a16="http://schemas.microsoft.com/office/drawing/2014/main" id="{ABEC6A4A-593A-4272-A11D-F1FD91DED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5" y="2758"/>
                <a:ext cx="47" cy="42"/>
              </a:xfrm>
              <a:custGeom>
                <a:avLst/>
                <a:gdLst>
                  <a:gd name="T0" fmla="*/ 0 w 47"/>
                  <a:gd name="T1" fmla="*/ 26 h 42"/>
                  <a:gd name="T2" fmla="*/ 12 w 47"/>
                  <a:gd name="T3" fmla="*/ 0 h 42"/>
                  <a:gd name="T4" fmla="*/ 47 w 47"/>
                  <a:gd name="T5" fmla="*/ 16 h 42"/>
                  <a:gd name="T6" fmla="*/ 35 w 47"/>
                  <a:gd name="T7" fmla="*/ 42 h 42"/>
                  <a:gd name="T8" fmla="*/ 0 w 47"/>
                  <a:gd name="T9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2">
                    <a:moveTo>
                      <a:pt x="0" y="26"/>
                    </a:moveTo>
                    <a:lnTo>
                      <a:pt x="12" y="0"/>
                    </a:lnTo>
                    <a:lnTo>
                      <a:pt x="47" y="16"/>
                    </a:lnTo>
                    <a:lnTo>
                      <a:pt x="35" y="42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10" name="Freeform 78">
                <a:extLst>
                  <a:ext uri="{FF2B5EF4-FFF2-40B4-BE49-F238E27FC236}">
                    <a16:creationId xmlns:a16="http://schemas.microsoft.com/office/drawing/2014/main" id="{11FCD790-5E08-4C10-94DD-CF4F1A31D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" y="2461"/>
                <a:ext cx="1012" cy="513"/>
              </a:xfrm>
              <a:custGeom>
                <a:avLst/>
                <a:gdLst>
                  <a:gd name="T0" fmla="*/ 27 w 1012"/>
                  <a:gd name="T1" fmla="*/ 0 h 513"/>
                  <a:gd name="T2" fmla="*/ 0 w 1012"/>
                  <a:gd name="T3" fmla="*/ 61 h 513"/>
                  <a:gd name="T4" fmla="*/ 986 w 1012"/>
                  <a:gd name="T5" fmla="*/ 513 h 513"/>
                  <a:gd name="T6" fmla="*/ 1012 w 1012"/>
                  <a:gd name="T7" fmla="*/ 451 h 513"/>
                  <a:gd name="T8" fmla="*/ 27 w 1012"/>
                  <a:gd name="T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2" h="513">
                    <a:moveTo>
                      <a:pt x="27" y="0"/>
                    </a:moveTo>
                    <a:lnTo>
                      <a:pt x="0" y="61"/>
                    </a:lnTo>
                    <a:lnTo>
                      <a:pt x="986" y="513"/>
                    </a:lnTo>
                    <a:lnTo>
                      <a:pt x="1012" y="45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11" name="Freeform 79">
                <a:extLst>
                  <a:ext uri="{FF2B5EF4-FFF2-40B4-BE49-F238E27FC236}">
                    <a16:creationId xmlns:a16="http://schemas.microsoft.com/office/drawing/2014/main" id="{9D7A6CCE-2B0E-45D0-B726-D011F6CD0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" y="2461"/>
                <a:ext cx="1012" cy="513"/>
              </a:xfrm>
              <a:custGeom>
                <a:avLst/>
                <a:gdLst>
                  <a:gd name="T0" fmla="*/ 27 w 1012"/>
                  <a:gd name="T1" fmla="*/ 0 h 513"/>
                  <a:gd name="T2" fmla="*/ 0 w 1012"/>
                  <a:gd name="T3" fmla="*/ 61 h 513"/>
                  <a:gd name="T4" fmla="*/ 986 w 1012"/>
                  <a:gd name="T5" fmla="*/ 513 h 513"/>
                  <a:gd name="T6" fmla="*/ 1012 w 1012"/>
                  <a:gd name="T7" fmla="*/ 451 h 513"/>
                  <a:gd name="T8" fmla="*/ 27 w 1012"/>
                  <a:gd name="T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2" h="513">
                    <a:moveTo>
                      <a:pt x="27" y="0"/>
                    </a:moveTo>
                    <a:lnTo>
                      <a:pt x="0" y="61"/>
                    </a:lnTo>
                    <a:lnTo>
                      <a:pt x="986" y="513"/>
                    </a:lnTo>
                    <a:lnTo>
                      <a:pt x="1012" y="451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12" name="Freeform 80">
                <a:extLst>
                  <a:ext uri="{FF2B5EF4-FFF2-40B4-BE49-F238E27FC236}">
                    <a16:creationId xmlns:a16="http://schemas.microsoft.com/office/drawing/2014/main" id="{A7723500-CF08-4D1F-A4C3-AC854AEBE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" y="2686"/>
                <a:ext cx="33" cy="34"/>
              </a:xfrm>
              <a:custGeom>
                <a:avLst/>
                <a:gdLst>
                  <a:gd name="T0" fmla="*/ 0 w 33"/>
                  <a:gd name="T1" fmla="*/ 24 h 34"/>
                  <a:gd name="T2" fmla="*/ 12 w 33"/>
                  <a:gd name="T3" fmla="*/ 0 h 34"/>
                  <a:gd name="T4" fmla="*/ 33 w 33"/>
                  <a:gd name="T5" fmla="*/ 10 h 34"/>
                  <a:gd name="T6" fmla="*/ 24 w 33"/>
                  <a:gd name="T7" fmla="*/ 34 h 34"/>
                  <a:gd name="T8" fmla="*/ 0 w 33"/>
                  <a:gd name="T9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0" y="24"/>
                    </a:moveTo>
                    <a:lnTo>
                      <a:pt x="12" y="0"/>
                    </a:lnTo>
                    <a:lnTo>
                      <a:pt x="33" y="10"/>
                    </a:lnTo>
                    <a:lnTo>
                      <a:pt x="24" y="3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13" name="Freeform 81">
                <a:extLst>
                  <a:ext uri="{FF2B5EF4-FFF2-40B4-BE49-F238E27FC236}">
                    <a16:creationId xmlns:a16="http://schemas.microsoft.com/office/drawing/2014/main" id="{68D1A304-0CAB-4D89-AB8E-CAE509F6B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0" y="2701"/>
                <a:ext cx="26" cy="31"/>
              </a:xfrm>
              <a:custGeom>
                <a:avLst/>
                <a:gdLst>
                  <a:gd name="T0" fmla="*/ 0 w 26"/>
                  <a:gd name="T1" fmla="*/ 23 h 31"/>
                  <a:gd name="T2" fmla="*/ 9 w 26"/>
                  <a:gd name="T3" fmla="*/ 0 h 31"/>
                  <a:gd name="T4" fmla="*/ 26 w 26"/>
                  <a:gd name="T5" fmla="*/ 7 h 31"/>
                  <a:gd name="T6" fmla="*/ 16 w 26"/>
                  <a:gd name="T7" fmla="*/ 31 h 31"/>
                  <a:gd name="T8" fmla="*/ 0 w 26"/>
                  <a:gd name="T9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1">
                    <a:moveTo>
                      <a:pt x="0" y="23"/>
                    </a:moveTo>
                    <a:lnTo>
                      <a:pt x="9" y="0"/>
                    </a:lnTo>
                    <a:lnTo>
                      <a:pt x="26" y="7"/>
                    </a:lnTo>
                    <a:lnTo>
                      <a:pt x="16" y="3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14" name="Freeform 82">
                <a:extLst>
                  <a:ext uri="{FF2B5EF4-FFF2-40B4-BE49-F238E27FC236}">
                    <a16:creationId xmlns:a16="http://schemas.microsoft.com/office/drawing/2014/main" id="{DB44190F-D098-4F9D-80DD-5C9C0D088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2710"/>
                <a:ext cx="34" cy="36"/>
              </a:xfrm>
              <a:custGeom>
                <a:avLst/>
                <a:gdLst>
                  <a:gd name="T0" fmla="*/ 0 w 34"/>
                  <a:gd name="T1" fmla="*/ 26 h 36"/>
                  <a:gd name="T2" fmla="*/ 12 w 34"/>
                  <a:gd name="T3" fmla="*/ 0 h 36"/>
                  <a:gd name="T4" fmla="*/ 34 w 34"/>
                  <a:gd name="T5" fmla="*/ 12 h 36"/>
                  <a:gd name="T6" fmla="*/ 22 w 34"/>
                  <a:gd name="T7" fmla="*/ 36 h 36"/>
                  <a:gd name="T8" fmla="*/ 0 w 34"/>
                  <a:gd name="T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6">
                    <a:moveTo>
                      <a:pt x="0" y="26"/>
                    </a:moveTo>
                    <a:lnTo>
                      <a:pt x="12" y="0"/>
                    </a:lnTo>
                    <a:lnTo>
                      <a:pt x="34" y="12"/>
                    </a:lnTo>
                    <a:lnTo>
                      <a:pt x="22" y="3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15" name="Freeform 83">
                <a:extLst>
                  <a:ext uri="{FF2B5EF4-FFF2-40B4-BE49-F238E27FC236}">
                    <a16:creationId xmlns:a16="http://schemas.microsoft.com/office/drawing/2014/main" id="{596384F8-8524-46CD-B16F-29BA09860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0" y="2724"/>
                <a:ext cx="33" cy="34"/>
              </a:xfrm>
              <a:custGeom>
                <a:avLst/>
                <a:gdLst>
                  <a:gd name="T0" fmla="*/ 0 w 33"/>
                  <a:gd name="T1" fmla="*/ 24 h 34"/>
                  <a:gd name="T2" fmla="*/ 11 w 33"/>
                  <a:gd name="T3" fmla="*/ 0 h 34"/>
                  <a:gd name="T4" fmla="*/ 33 w 33"/>
                  <a:gd name="T5" fmla="*/ 10 h 34"/>
                  <a:gd name="T6" fmla="*/ 23 w 33"/>
                  <a:gd name="T7" fmla="*/ 34 h 34"/>
                  <a:gd name="T8" fmla="*/ 0 w 33"/>
                  <a:gd name="T9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0" y="24"/>
                    </a:moveTo>
                    <a:lnTo>
                      <a:pt x="11" y="0"/>
                    </a:lnTo>
                    <a:lnTo>
                      <a:pt x="33" y="10"/>
                    </a:lnTo>
                    <a:lnTo>
                      <a:pt x="23" y="3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16" name="Freeform 84">
                <a:extLst>
                  <a:ext uri="{FF2B5EF4-FFF2-40B4-BE49-F238E27FC236}">
                    <a16:creationId xmlns:a16="http://schemas.microsoft.com/office/drawing/2014/main" id="{4AF51CD4-D9A2-4D48-BF0A-FB85D6A39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558"/>
                <a:ext cx="50" cy="43"/>
              </a:xfrm>
              <a:custGeom>
                <a:avLst/>
                <a:gdLst>
                  <a:gd name="T0" fmla="*/ 0 w 50"/>
                  <a:gd name="T1" fmla="*/ 24 h 43"/>
                  <a:gd name="T2" fmla="*/ 12 w 50"/>
                  <a:gd name="T3" fmla="*/ 0 h 43"/>
                  <a:gd name="T4" fmla="*/ 50 w 50"/>
                  <a:gd name="T5" fmla="*/ 17 h 43"/>
                  <a:gd name="T6" fmla="*/ 38 w 50"/>
                  <a:gd name="T7" fmla="*/ 43 h 43"/>
                  <a:gd name="T8" fmla="*/ 0 w 50"/>
                  <a:gd name="T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3">
                    <a:moveTo>
                      <a:pt x="0" y="24"/>
                    </a:moveTo>
                    <a:lnTo>
                      <a:pt x="12" y="0"/>
                    </a:lnTo>
                    <a:lnTo>
                      <a:pt x="50" y="17"/>
                    </a:lnTo>
                    <a:lnTo>
                      <a:pt x="3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17" name="Freeform 85">
                <a:extLst>
                  <a:ext uri="{FF2B5EF4-FFF2-40B4-BE49-F238E27FC236}">
                    <a16:creationId xmlns:a16="http://schemas.microsoft.com/office/drawing/2014/main" id="{A3B6D488-B5DF-4A55-B97E-169B792BD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541"/>
                <a:ext cx="38" cy="36"/>
              </a:xfrm>
              <a:custGeom>
                <a:avLst/>
                <a:gdLst>
                  <a:gd name="T0" fmla="*/ 0 w 38"/>
                  <a:gd name="T1" fmla="*/ 24 h 36"/>
                  <a:gd name="T2" fmla="*/ 9 w 38"/>
                  <a:gd name="T3" fmla="*/ 0 h 36"/>
                  <a:gd name="T4" fmla="*/ 38 w 38"/>
                  <a:gd name="T5" fmla="*/ 12 h 36"/>
                  <a:gd name="T6" fmla="*/ 26 w 38"/>
                  <a:gd name="T7" fmla="*/ 36 h 36"/>
                  <a:gd name="T8" fmla="*/ 0 w 38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0" y="24"/>
                    </a:moveTo>
                    <a:lnTo>
                      <a:pt x="9" y="0"/>
                    </a:lnTo>
                    <a:lnTo>
                      <a:pt x="38" y="12"/>
                    </a:lnTo>
                    <a:lnTo>
                      <a:pt x="26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18" name="Freeform 86">
                <a:extLst>
                  <a:ext uri="{FF2B5EF4-FFF2-40B4-BE49-F238E27FC236}">
                    <a16:creationId xmlns:a16="http://schemas.microsoft.com/office/drawing/2014/main" id="{54FA2FB1-6B86-46AB-850C-E454EAB9B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2518"/>
                <a:ext cx="47" cy="40"/>
              </a:xfrm>
              <a:custGeom>
                <a:avLst/>
                <a:gdLst>
                  <a:gd name="T0" fmla="*/ 0 w 47"/>
                  <a:gd name="T1" fmla="*/ 23 h 40"/>
                  <a:gd name="T2" fmla="*/ 12 w 47"/>
                  <a:gd name="T3" fmla="*/ 0 h 40"/>
                  <a:gd name="T4" fmla="*/ 47 w 47"/>
                  <a:gd name="T5" fmla="*/ 16 h 40"/>
                  <a:gd name="T6" fmla="*/ 35 w 47"/>
                  <a:gd name="T7" fmla="*/ 40 h 40"/>
                  <a:gd name="T8" fmla="*/ 0 w 47"/>
                  <a:gd name="T9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0">
                    <a:moveTo>
                      <a:pt x="0" y="23"/>
                    </a:moveTo>
                    <a:lnTo>
                      <a:pt x="12" y="0"/>
                    </a:lnTo>
                    <a:lnTo>
                      <a:pt x="47" y="16"/>
                    </a:lnTo>
                    <a:lnTo>
                      <a:pt x="35" y="4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19" name="Freeform 87">
                <a:extLst>
                  <a:ext uri="{FF2B5EF4-FFF2-40B4-BE49-F238E27FC236}">
                    <a16:creationId xmlns:a16="http://schemas.microsoft.com/office/drawing/2014/main" id="{540F61E1-C0FC-45F5-B9FE-52C7AEC9E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3" y="2494"/>
                <a:ext cx="48" cy="43"/>
              </a:xfrm>
              <a:custGeom>
                <a:avLst/>
                <a:gdLst>
                  <a:gd name="T0" fmla="*/ 0 w 48"/>
                  <a:gd name="T1" fmla="*/ 26 h 43"/>
                  <a:gd name="T2" fmla="*/ 12 w 48"/>
                  <a:gd name="T3" fmla="*/ 0 h 43"/>
                  <a:gd name="T4" fmla="*/ 48 w 48"/>
                  <a:gd name="T5" fmla="*/ 17 h 43"/>
                  <a:gd name="T6" fmla="*/ 38 w 48"/>
                  <a:gd name="T7" fmla="*/ 43 h 43"/>
                  <a:gd name="T8" fmla="*/ 0 w 48"/>
                  <a:gd name="T9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3">
                    <a:moveTo>
                      <a:pt x="0" y="26"/>
                    </a:moveTo>
                    <a:lnTo>
                      <a:pt x="12" y="0"/>
                    </a:lnTo>
                    <a:lnTo>
                      <a:pt x="48" y="17"/>
                    </a:lnTo>
                    <a:lnTo>
                      <a:pt x="38" y="4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20" name="Freeform 88">
                <a:extLst>
                  <a:ext uri="{FF2B5EF4-FFF2-40B4-BE49-F238E27FC236}">
                    <a16:creationId xmlns:a16="http://schemas.microsoft.com/office/drawing/2014/main" id="{6D0ABD46-F9F1-454A-85B5-B3A655451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" y="2881"/>
                <a:ext cx="50" cy="43"/>
              </a:xfrm>
              <a:custGeom>
                <a:avLst/>
                <a:gdLst>
                  <a:gd name="T0" fmla="*/ 0 w 50"/>
                  <a:gd name="T1" fmla="*/ 24 h 43"/>
                  <a:gd name="T2" fmla="*/ 12 w 50"/>
                  <a:gd name="T3" fmla="*/ 0 h 43"/>
                  <a:gd name="T4" fmla="*/ 50 w 50"/>
                  <a:gd name="T5" fmla="*/ 17 h 43"/>
                  <a:gd name="T6" fmla="*/ 38 w 50"/>
                  <a:gd name="T7" fmla="*/ 43 h 43"/>
                  <a:gd name="T8" fmla="*/ 0 w 50"/>
                  <a:gd name="T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3">
                    <a:moveTo>
                      <a:pt x="0" y="24"/>
                    </a:moveTo>
                    <a:lnTo>
                      <a:pt x="12" y="0"/>
                    </a:lnTo>
                    <a:lnTo>
                      <a:pt x="50" y="17"/>
                    </a:lnTo>
                    <a:lnTo>
                      <a:pt x="3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21" name="Freeform 89">
                <a:extLst>
                  <a:ext uri="{FF2B5EF4-FFF2-40B4-BE49-F238E27FC236}">
                    <a16:creationId xmlns:a16="http://schemas.microsoft.com/office/drawing/2014/main" id="{D8560D65-C9EC-4960-9AA7-19089C617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6" y="2862"/>
                <a:ext cx="38" cy="38"/>
              </a:xfrm>
              <a:custGeom>
                <a:avLst/>
                <a:gdLst>
                  <a:gd name="T0" fmla="*/ 0 w 38"/>
                  <a:gd name="T1" fmla="*/ 26 h 38"/>
                  <a:gd name="T2" fmla="*/ 12 w 38"/>
                  <a:gd name="T3" fmla="*/ 0 h 38"/>
                  <a:gd name="T4" fmla="*/ 38 w 38"/>
                  <a:gd name="T5" fmla="*/ 14 h 38"/>
                  <a:gd name="T6" fmla="*/ 28 w 38"/>
                  <a:gd name="T7" fmla="*/ 38 h 38"/>
                  <a:gd name="T8" fmla="*/ 0 w 38"/>
                  <a:gd name="T9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0" y="26"/>
                    </a:moveTo>
                    <a:lnTo>
                      <a:pt x="12" y="0"/>
                    </a:lnTo>
                    <a:lnTo>
                      <a:pt x="38" y="14"/>
                    </a:lnTo>
                    <a:lnTo>
                      <a:pt x="28" y="3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22" name="Freeform 90">
                <a:extLst>
                  <a:ext uri="{FF2B5EF4-FFF2-40B4-BE49-F238E27FC236}">
                    <a16:creationId xmlns:a16="http://schemas.microsoft.com/office/drawing/2014/main" id="{D717015F-3889-4172-A2BA-F46919F7D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4" y="2838"/>
                <a:ext cx="47" cy="43"/>
              </a:xfrm>
              <a:custGeom>
                <a:avLst/>
                <a:gdLst>
                  <a:gd name="T0" fmla="*/ 0 w 47"/>
                  <a:gd name="T1" fmla="*/ 27 h 43"/>
                  <a:gd name="T2" fmla="*/ 12 w 47"/>
                  <a:gd name="T3" fmla="*/ 0 h 43"/>
                  <a:gd name="T4" fmla="*/ 47 w 47"/>
                  <a:gd name="T5" fmla="*/ 17 h 43"/>
                  <a:gd name="T6" fmla="*/ 38 w 47"/>
                  <a:gd name="T7" fmla="*/ 43 h 43"/>
                  <a:gd name="T8" fmla="*/ 0 w 47"/>
                  <a:gd name="T9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0" y="27"/>
                    </a:moveTo>
                    <a:lnTo>
                      <a:pt x="12" y="0"/>
                    </a:lnTo>
                    <a:lnTo>
                      <a:pt x="47" y="17"/>
                    </a:lnTo>
                    <a:lnTo>
                      <a:pt x="38" y="4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23" name="Freeform 91">
                <a:extLst>
                  <a:ext uri="{FF2B5EF4-FFF2-40B4-BE49-F238E27FC236}">
                    <a16:creationId xmlns:a16="http://schemas.microsoft.com/office/drawing/2014/main" id="{C4954162-E815-4F84-8FE5-4239735FF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9" y="2819"/>
                <a:ext cx="45" cy="41"/>
              </a:xfrm>
              <a:custGeom>
                <a:avLst/>
                <a:gdLst>
                  <a:gd name="T0" fmla="*/ 0 w 45"/>
                  <a:gd name="T1" fmla="*/ 24 h 41"/>
                  <a:gd name="T2" fmla="*/ 9 w 45"/>
                  <a:gd name="T3" fmla="*/ 0 h 41"/>
                  <a:gd name="T4" fmla="*/ 45 w 45"/>
                  <a:gd name="T5" fmla="*/ 17 h 41"/>
                  <a:gd name="T6" fmla="*/ 35 w 45"/>
                  <a:gd name="T7" fmla="*/ 41 h 41"/>
                  <a:gd name="T8" fmla="*/ 0 w 45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1">
                    <a:moveTo>
                      <a:pt x="0" y="24"/>
                    </a:moveTo>
                    <a:lnTo>
                      <a:pt x="9" y="0"/>
                    </a:lnTo>
                    <a:lnTo>
                      <a:pt x="45" y="17"/>
                    </a:lnTo>
                    <a:lnTo>
                      <a:pt x="35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24" name="Freeform 92">
                <a:extLst>
                  <a:ext uri="{FF2B5EF4-FFF2-40B4-BE49-F238E27FC236}">
                    <a16:creationId xmlns:a16="http://schemas.microsoft.com/office/drawing/2014/main" id="{337CB7D3-92CB-4A1A-9FDF-67FB156EF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3" y="2746"/>
                <a:ext cx="33" cy="33"/>
              </a:xfrm>
              <a:custGeom>
                <a:avLst/>
                <a:gdLst>
                  <a:gd name="T0" fmla="*/ 0 w 33"/>
                  <a:gd name="T1" fmla="*/ 24 h 33"/>
                  <a:gd name="T2" fmla="*/ 9 w 33"/>
                  <a:gd name="T3" fmla="*/ 0 h 33"/>
                  <a:gd name="T4" fmla="*/ 33 w 33"/>
                  <a:gd name="T5" fmla="*/ 9 h 33"/>
                  <a:gd name="T6" fmla="*/ 21 w 33"/>
                  <a:gd name="T7" fmla="*/ 33 h 33"/>
                  <a:gd name="T8" fmla="*/ 0 w 33"/>
                  <a:gd name="T9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0" y="24"/>
                    </a:moveTo>
                    <a:lnTo>
                      <a:pt x="9" y="0"/>
                    </a:lnTo>
                    <a:lnTo>
                      <a:pt x="33" y="9"/>
                    </a:lnTo>
                    <a:lnTo>
                      <a:pt x="21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25" name="Freeform 93">
                <a:extLst>
                  <a:ext uri="{FF2B5EF4-FFF2-40B4-BE49-F238E27FC236}">
                    <a16:creationId xmlns:a16="http://schemas.microsoft.com/office/drawing/2014/main" id="{5E35AA96-4A1A-40BB-8773-AAD2FF4E9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" y="2760"/>
                <a:ext cx="29" cy="31"/>
              </a:xfrm>
              <a:custGeom>
                <a:avLst/>
                <a:gdLst>
                  <a:gd name="T0" fmla="*/ 0 w 29"/>
                  <a:gd name="T1" fmla="*/ 24 h 31"/>
                  <a:gd name="T2" fmla="*/ 12 w 29"/>
                  <a:gd name="T3" fmla="*/ 0 h 31"/>
                  <a:gd name="T4" fmla="*/ 29 w 29"/>
                  <a:gd name="T5" fmla="*/ 7 h 31"/>
                  <a:gd name="T6" fmla="*/ 17 w 29"/>
                  <a:gd name="T7" fmla="*/ 31 h 31"/>
                  <a:gd name="T8" fmla="*/ 0 w 29"/>
                  <a:gd name="T9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1">
                    <a:moveTo>
                      <a:pt x="0" y="24"/>
                    </a:moveTo>
                    <a:lnTo>
                      <a:pt x="12" y="0"/>
                    </a:lnTo>
                    <a:lnTo>
                      <a:pt x="29" y="7"/>
                    </a:lnTo>
                    <a:lnTo>
                      <a:pt x="17" y="3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26" name="Freeform 94">
                <a:extLst>
                  <a:ext uri="{FF2B5EF4-FFF2-40B4-BE49-F238E27FC236}">
                    <a16:creationId xmlns:a16="http://schemas.microsoft.com/office/drawing/2014/main" id="{6E1EE94B-8CFB-461C-B2CB-7B6FA893E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7" y="2770"/>
                <a:ext cx="31" cy="35"/>
              </a:xfrm>
              <a:custGeom>
                <a:avLst/>
                <a:gdLst>
                  <a:gd name="T0" fmla="*/ 0 w 31"/>
                  <a:gd name="T1" fmla="*/ 26 h 35"/>
                  <a:gd name="T2" fmla="*/ 10 w 31"/>
                  <a:gd name="T3" fmla="*/ 0 h 35"/>
                  <a:gd name="T4" fmla="*/ 31 w 31"/>
                  <a:gd name="T5" fmla="*/ 11 h 35"/>
                  <a:gd name="T6" fmla="*/ 22 w 31"/>
                  <a:gd name="T7" fmla="*/ 35 h 35"/>
                  <a:gd name="T8" fmla="*/ 0 w 31"/>
                  <a:gd name="T9" fmla="*/ 2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5">
                    <a:moveTo>
                      <a:pt x="0" y="26"/>
                    </a:moveTo>
                    <a:lnTo>
                      <a:pt x="10" y="0"/>
                    </a:lnTo>
                    <a:lnTo>
                      <a:pt x="31" y="11"/>
                    </a:lnTo>
                    <a:lnTo>
                      <a:pt x="22" y="35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27" name="Freeform 95">
                <a:extLst>
                  <a:ext uri="{FF2B5EF4-FFF2-40B4-BE49-F238E27FC236}">
                    <a16:creationId xmlns:a16="http://schemas.microsoft.com/office/drawing/2014/main" id="{43CBB0A1-0E6B-4281-8FCD-6CC5106EB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2784"/>
                <a:ext cx="34" cy="33"/>
              </a:xfrm>
              <a:custGeom>
                <a:avLst/>
                <a:gdLst>
                  <a:gd name="T0" fmla="*/ 0 w 34"/>
                  <a:gd name="T1" fmla="*/ 24 h 33"/>
                  <a:gd name="T2" fmla="*/ 12 w 34"/>
                  <a:gd name="T3" fmla="*/ 0 h 33"/>
                  <a:gd name="T4" fmla="*/ 34 w 34"/>
                  <a:gd name="T5" fmla="*/ 9 h 33"/>
                  <a:gd name="T6" fmla="*/ 22 w 34"/>
                  <a:gd name="T7" fmla="*/ 33 h 33"/>
                  <a:gd name="T8" fmla="*/ 0 w 34"/>
                  <a:gd name="T9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0" y="24"/>
                    </a:moveTo>
                    <a:lnTo>
                      <a:pt x="12" y="0"/>
                    </a:lnTo>
                    <a:lnTo>
                      <a:pt x="34" y="9"/>
                    </a:lnTo>
                    <a:lnTo>
                      <a:pt x="22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28" name="Freeform 96">
                <a:extLst>
                  <a:ext uri="{FF2B5EF4-FFF2-40B4-BE49-F238E27FC236}">
                    <a16:creationId xmlns:a16="http://schemas.microsoft.com/office/drawing/2014/main" id="{5189838F-4B81-4A1D-AD37-3568ECDA5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" y="2617"/>
                <a:ext cx="47" cy="43"/>
              </a:xfrm>
              <a:custGeom>
                <a:avLst/>
                <a:gdLst>
                  <a:gd name="T0" fmla="*/ 0 w 47"/>
                  <a:gd name="T1" fmla="*/ 27 h 43"/>
                  <a:gd name="T2" fmla="*/ 9 w 47"/>
                  <a:gd name="T3" fmla="*/ 0 h 43"/>
                  <a:gd name="T4" fmla="*/ 47 w 47"/>
                  <a:gd name="T5" fmla="*/ 19 h 43"/>
                  <a:gd name="T6" fmla="*/ 38 w 47"/>
                  <a:gd name="T7" fmla="*/ 43 h 43"/>
                  <a:gd name="T8" fmla="*/ 0 w 47"/>
                  <a:gd name="T9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0" y="27"/>
                    </a:moveTo>
                    <a:lnTo>
                      <a:pt x="9" y="0"/>
                    </a:lnTo>
                    <a:lnTo>
                      <a:pt x="47" y="19"/>
                    </a:lnTo>
                    <a:lnTo>
                      <a:pt x="38" y="4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29" name="Freeform 97">
                <a:extLst>
                  <a:ext uri="{FF2B5EF4-FFF2-40B4-BE49-F238E27FC236}">
                    <a16:creationId xmlns:a16="http://schemas.microsoft.com/office/drawing/2014/main" id="{78409A03-4577-4A34-9234-694C0ADA7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4" y="2601"/>
                <a:ext cx="41" cy="35"/>
              </a:xfrm>
              <a:custGeom>
                <a:avLst/>
                <a:gdLst>
                  <a:gd name="T0" fmla="*/ 0 w 41"/>
                  <a:gd name="T1" fmla="*/ 24 h 35"/>
                  <a:gd name="T2" fmla="*/ 12 w 41"/>
                  <a:gd name="T3" fmla="*/ 0 h 35"/>
                  <a:gd name="T4" fmla="*/ 41 w 41"/>
                  <a:gd name="T5" fmla="*/ 12 h 35"/>
                  <a:gd name="T6" fmla="*/ 29 w 41"/>
                  <a:gd name="T7" fmla="*/ 35 h 35"/>
                  <a:gd name="T8" fmla="*/ 0 w 41"/>
                  <a:gd name="T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5">
                    <a:moveTo>
                      <a:pt x="0" y="24"/>
                    </a:moveTo>
                    <a:lnTo>
                      <a:pt x="12" y="0"/>
                    </a:lnTo>
                    <a:lnTo>
                      <a:pt x="41" y="12"/>
                    </a:lnTo>
                    <a:lnTo>
                      <a:pt x="29" y="3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30" name="Freeform 98">
                <a:extLst>
                  <a:ext uri="{FF2B5EF4-FFF2-40B4-BE49-F238E27FC236}">
                    <a16:creationId xmlns:a16="http://schemas.microsoft.com/office/drawing/2014/main" id="{41F6F92E-DC30-4761-BE7B-2DBCB389B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" y="2577"/>
                <a:ext cx="48" cy="40"/>
              </a:xfrm>
              <a:custGeom>
                <a:avLst/>
                <a:gdLst>
                  <a:gd name="T0" fmla="*/ 0 w 48"/>
                  <a:gd name="T1" fmla="*/ 24 h 40"/>
                  <a:gd name="T2" fmla="*/ 12 w 48"/>
                  <a:gd name="T3" fmla="*/ 0 h 40"/>
                  <a:gd name="T4" fmla="*/ 48 w 48"/>
                  <a:gd name="T5" fmla="*/ 17 h 40"/>
                  <a:gd name="T6" fmla="*/ 38 w 48"/>
                  <a:gd name="T7" fmla="*/ 40 h 40"/>
                  <a:gd name="T8" fmla="*/ 0 w 48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4"/>
                    </a:moveTo>
                    <a:lnTo>
                      <a:pt x="12" y="0"/>
                    </a:lnTo>
                    <a:lnTo>
                      <a:pt x="48" y="17"/>
                    </a:lnTo>
                    <a:lnTo>
                      <a:pt x="38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31" name="Freeform 99">
                <a:extLst>
                  <a:ext uri="{FF2B5EF4-FFF2-40B4-BE49-F238E27FC236}">
                    <a16:creationId xmlns:a16="http://schemas.microsoft.com/office/drawing/2014/main" id="{B7BD2260-20AB-43CF-A746-7189960F6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" y="2556"/>
                <a:ext cx="48" cy="40"/>
              </a:xfrm>
              <a:custGeom>
                <a:avLst/>
                <a:gdLst>
                  <a:gd name="T0" fmla="*/ 0 w 48"/>
                  <a:gd name="T1" fmla="*/ 23 h 40"/>
                  <a:gd name="T2" fmla="*/ 10 w 48"/>
                  <a:gd name="T3" fmla="*/ 0 h 40"/>
                  <a:gd name="T4" fmla="*/ 48 w 48"/>
                  <a:gd name="T5" fmla="*/ 16 h 40"/>
                  <a:gd name="T6" fmla="*/ 36 w 48"/>
                  <a:gd name="T7" fmla="*/ 40 h 40"/>
                  <a:gd name="T8" fmla="*/ 0 w 48"/>
                  <a:gd name="T9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3"/>
                    </a:moveTo>
                    <a:lnTo>
                      <a:pt x="10" y="0"/>
                    </a:lnTo>
                    <a:lnTo>
                      <a:pt x="48" y="16"/>
                    </a:lnTo>
                    <a:lnTo>
                      <a:pt x="36" y="4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32" name="Freeform 100">
                <a:extLst>
                  <a:ext uri="{FF2B5EF4-FFF2-40B4-BE49-F238E27FC236}">
                    <a16:creationId xmlns:a16="http://schemas.microsoft.com/office/drawing/2014/main" id="{9C8D6AA5-524C-4CE9-ABC7-8141A414F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2941"/>
                <a:ext cx="50" cy="42"/>
              </a:xfrm>
              <a:custGeom>
                <a:avLst/>
                <a:gdLst>
                  <a:gd name="T0" fmla="*/ 0 w 50"/>
                  <a:gd name="T1" fmla="*/ 23 h 42"/>
                  <a:gd name="T2" fmla="*/ 12 w 50"/>
                  <a:gd name="T3" fmla="*/ 0 h 42"/>
                  <a:gd name="T4" fmla="*/ 50 w 50"/>
                  <a:gd name="T5" fmla="*/ 19 h 42"/>
                  <a:gd name="T6" fmla="*/ 38 w 50"/>
                  <a:gd name="T7" fmla="*/ 42 h 42"/>
                  <a:gd name="T8" fmla="*/ 0 w 50"/>
                  <a:gd name="T9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2">
                    <a:moveTo>
                      <a:pt x="0" y="23"/>
                    </a:moveTo>
                    <a:lnTo>
                      <a:pt x="12" y="0"/>
                    </a:lnTo>
                    <a:lnTo>
                      <a:pt x="50" y="19"/>
                    </a:lnTo>
                    <a:lnTo>
                      <a:pt x="38" y="4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33" name="Freeform 101">
                <a:extLst>
                  <a:ext uri="{FF2B5EF4-FFF2-40B4-BE49-F238E27FC236}">
                    <a16:creationId xmlns:a16="http://schemas.microsoft.com/office/drawing/2014/main" id="{78D73048-0000-41DA-80F1-EE546F48A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2924"/>
                <a:ext cx="38" cy="36"/>
              </a:xfrm>
              <a:custGeom>
                <a:avLst/>
                <a:gdLst>
                  <a:gd name="T0" fmla="*/ 0 w 38"/>
                  <a:gd name="T1" fmla="*/ 24 h 36"/>
                  <a:gd name="T2" fmla="*/ 9 w 38"/>
                  <a:gd name="T3" fmla="*/ 0 h 36"/>
                  <a:gd name="T4" fmla="*/ 38 w 38"/>
                  <a:gd name="T5" fmla="*/ 12 h 36"/>
                  <a:gd name="T6" fmla="*/ 26 w 38"/>
                  <a:gd name="T7" fmla="*/ 36 h 36"/>
                  <a:gd name="T8" fmla="*/ 0 w 38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0" y="24"/>
                    </a:moveTo>
                    <a:lnTo>
                      <a:pt x="9" y="0"/>
                    </a:lnTo>
                    <a:lnTo>
                      <a:pt x="38" y="12"/>
                    </a:lnTo>
                    <a:lnTo>
                      <a:pt x="26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34" name="Freeform 102">
                <a:extLst>
                  <a:ext uri="{FF2B5EF4-FFF2-40B4-BE49-F238E27FC236}">
                    <a16:creationId xmlns:a16="http://schemas.microsoft.com/office/drawing/2014/main" id="{788C1F7A-2B89-446F-8621-A32F0FF45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8" y="2900"/>
                <a:ext cx="47" cy="41"/>
              </a:xfrm>
              <a:custGeom>
                <a:avLst/>
                <a:gdLst>
                  <a:gd name="T0" fmla="*/ 0 w 47"/>
                  <a:gd name="T1" fmla="*/ 24 h 41"/>
                  <a:gd name="T2" fmla="*/ 9 w 47"/>
                  <a:gd name="T3" fmla="*/ 0 h 41"/>
                  <a:gd name="T4" fmla="*/ 47 w 47"/>
                  <a:gd name="T5" fmla="*/ 17 h 41"/>
                  <a:gd name="T6" fmla="*/ 35 w 47"/>
                  <a:gd name="T7" fmla="*/ 41 h 41"/>
                  <a:gd name="T8" fmla="*/ 0 w 47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1">
                    <a:moveTo>
                      <a:pt x="0" y="24"/>
                    </a:moveTo>
                    <a:lnTo>
                      <a:pt x="9" y="0"/>
                    </a:lnTo>
                    <a:lnTo>
                      <a:pt x="47" y="17"/>
                    </a:lnTo>
                    <a:lnTo>
                      <a:pt x="35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35" name="Freeform 103">
                <a:extLst>
                  <a:ext uri="{FF2B5EF4-FFF2-40B4-BE49-F238E27FC236}">
                    <a16:creationId xmlns:a16="http://schemas.microsoft.com/office/drawing/2014/main" id="{85FCEB18-C50A-4D14-84A0-CDA3C32F2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2879"/>
                <a:ext cx="48" cy="40"/>
              </a:xfrm>
              <a:custGeom>
                <a:avLst/>
                <a:gdLst>
                  <a:gd name="T0" fmla="*/ 0 w 48"/>
                  <a:gd name="T1" fmla="*/ 24 h 40"/>
                  <a:gd name="T2" fmla="*/ 12 w 48"/>
                  <a:gd name="T3" fmla="*/ 0 h 40"/>
                  <a:gd name="T4" fmla="*/ 48 w 48"/>
                  <a:gd name="T5" fmla="*/ 16 h 40"/>
                  <a:gd name="T6" fmla="*/ 38 w 48"/>
                  <a:gd name="T7" fmla="*/ 40 h 40"/>
                  <a:gd name="T8" fmla="*/ 0 w 48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4"/>
                    </a:moveTo>
                    <a:lnTo>
                      <a:pt x="12" y="0"/>
                    </a:lnTo>
                    <a:lnTo>
                      <a:pt x="48" y="16"/>
                    </a:lnTo>
                    <a:lnTo>
                      <a:pt x="38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36" name="Freeform 104">
                <a:extLst>
                  <a:ext uri="{FF2B5EF4-FFF2-40B4-BE49-F238E27FC236}">
                    <a16:creationId xmlns:a16="http://schemas.microsoft.com/office/drawing/2014/main" id="{A74996AC-B85A-4C95-85E3-56F1AFD35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" y="2582"/>
                <a:ext cx="1015" cy="511"/>
              </a:xfrm>
              <a:custGeom>
                <a:avLst/>
                <a:gdLst>
                  <a:gd name="T0" fmla="*/ 29 w 1015"/>
                  <a:gd name="T1" fmla="*/ 0 h 511"/>
                  <a:gd name="T2" fmla="*/ 0 w 1015"/>
                  <a:gd name="T3" fmla="*/ 59 h 511"/>
                  <a:gd name="T4" fmla="*/ 988 w 1015"/>
                  <a:gd name="T5" fmla="*/ 511 h 511"/>
                  <a:gd name="T6" fmla="*/ 1015 w 1015"/>
                  <a:gd name="T7" fmla="*/ 451 h 511"/>
                  <a:gd name="T8" fmla="*/ 29 w 1015"/>
                  <a:gd name="T9" fmla="*/ 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5" h="511">
                    <a:moveTo>
                      <a:pt x="29" y="0"/>
                    </a:moveTo>
                    <a:lnTo>
                      <a:pt x="0" y="59"/>
                    </a:lnTo>
                    <a:lnTo>
                      <a:pt x="988" y="511"/>
                    </a:lnTo>
                    <a:lnTo>
                      <a:pt x="1015" y="45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37" name="Freeform 105">
                <a:extLst>
                  <a:ext uri="{FF2B5EF4-FFF2-40B4-BE49-F238E27FC236}">
                    <a16:creationId xmlns:a16="http://schemas.microsoft.com/office/drawing/2014/main" id="{257518AC-B8AE-41EA-9C56-9B04EE08C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" y="2582"/>
                <a:ext cx="1015" cy="511"/>
              </a:xfrm>
              <a:custGeom>
                <a:avLst/>
                <a:gdLst>
                  <a:gd name="T0" fmla="*/ 29 w 1015"/>
                  <a:gd name="T1" fmla="*/ 0 h 511"/>
                  <a:gd name="T2" fmla="*/ 0 w 1015"/>
                  <a:gd name="T3" fmla="*/ 59 h 511"/>
                  <a:gd name="T4" fmla="*/ 988 w 1015"/>
                  <a:gd name="T5" fmla="*/ 511 h 511"/>
                  <a:gd name="T6" fmla="*/ 1015 w 1015"/>
                  <a:gd name="T7" fmla="*/ 451 h 511"/>
                  <a:gd name="T8" fmla="*/ 29 w 1015"/>
                  <a:gd name="T9" fmla="*/ 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5" h="511">
                    <a:moveTo>
                      <a:pt x="29" y="0"/>
                    </a:moveTo>
                    <a:lnTo>
                      <a:pt x="0" y="59"/>
                    </a:lnTo>
                    <a:lnTo>
                      <a:pt x="988" y="511"/>
                    </a:lnTo>
                    <a:lnTo>
                      <a:pt x="1015" y="451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38" name="Freeform 106">
                <a:extLst>
                  <a:ext uri="{FF2B5EF4-FFF2-40B4-BE49-F238E27FC236}">
                    <a16:creationId xmlns:a16="http://schemas.microsoft.com/office/drawing/2014/main" id="{CC5E8FC4-CD61-4DE8-AAA8-16C9AE535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4" y="2805"/>
                <a:ext cx="33" cy="36"/>
              </a:xfrm>
              <a:custGeom>
                <a:avLst/>
                <a:gdLst>
                  <a:gd name="T0" fmla="*/ 0 w 33"/>
                  <a:gd name="T1" fmla="*/ 24 h 36"/>
                  <a:gd name="T2" fmla="*/ 12 w 33"/>
                  <a:gd name="T3" fmla="*/ 0 h 36"/>
                  <a:gd name="T4" fmla="*/ 33 w 33"/>
                  <a:gd name="T5" fmla="*/ 12 h 36"/>
                  <a:gd name="T6" fmla="*/ 22 w 33"/>
                  <a:gd name="T7" fmla="*/ 36 h 36"/>
                  <a:gd name="T8" fmla="*/ 0 w 33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6">
                    <a:moveTo>
                      <a:pt x="0" y="24"/>
                    </a:moveTo>
                    <a:lnTo>
                      <a:pt x="12" y="0"/>
                    </a:lnTo>
                    <a:lnTo>
                      <a:pt x="33" y="12"/>
                    </a:lnTo>
                    <a:lnTo>
                      <a:pt x="2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39" name="Freeform 107">
                <a:extLst>
                  <a:ext uri="{FF2B5EF4-FFF2-40B4-BE49-F238E27FC236}">
                    <a16:creationId xmlns:a16="http://schemas.microsoft.com/office/drawing/2014/main" id="{A93AE097-9C1E-4481-9101-5E7C8882B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3" y="2819"/>
                <a:ext cx="28" cy="31"/>
              </a:xfrm>
              <a:custGeom>
                <a:avLst/>
                <a:gdLst>
                  <a:gd name="T0" fmla="*/ 0 w 28"/>
                  <a:gd name="T1" fmla="*/ 24 h 31"/>
                  <a:gd name="T2" fmla="*/ 12 w 28"/>
                  <a:gd name="T3" fmla="*/ 0 h 31"/>
                  <a:gd name="T4" fmla="*/ 28 w 28"/>
                  <a:gd name="T5" fmla="*/ 8 h 31"/>
                  <a:gd name="T6" fmla="*/ 16 w 28"/>
                  <a:gd name="T7" fmla="*/ 31 h 31"/>
                  <a:gd name="T8" fmla="*/ 0 w 28"/>
                  <a:gd name="T9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0" y="24"/>
                    </a:moveTo>
                    <a:lnTo>
                      <a:pt x="12" y="0"/>
                    </a:lnTo>
                    <a:lnTo>
                      <a:pt x="28" y="8"/>
                    </a:lnTo>
                    <a:lnTo>
                      <a:pt x="16" y="3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40" name="Freeform 108">
                <a:extLst>
                  <a:ext uri="{FF2B5EF4-FFF2-40B4-BE49-F238E27FC236}">
                    <a16:creationId xmlns:a16="http://schemas.microsoft.com/office/drawing/2014/main" id="{EC0A9C35-AC61-4488-8888-D06B7A093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" y="2831"/>
                <a:ext cx="33" cy="34"/>
              </a:xfrm>
              <a:custGeom>
                <a:avLst/>
                <a:gdLst>
                  <a:gd name="T0" fmla="*/ 0 w 33"/>
                  <a:gd name="T1" fmla="*/ 24 h 34"/>
                  <a:gd name="T2" fmla="*/ 12 w 33"/>
                  <a:gd name="T3" fmla="*/ 0 h 34"/>
                  <a:gd name="T4" fmla="*/ 33 w 33"/>
                  <a:gd name="T5" fmla="*/ 10 h 34"/>
                  <a:gd name="T6" fmla="*/ 21 w 33"/>
                  <a:gd name="T7" fmla="*/ 34 h 34"/>
                  <a:gd name="T8" fmla="*/ 0 w 33"/>
                  <a:gd name="T9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0" y="24"/>
                    </a:moveTo>
                    <a:lnTo>
                      <a:pt x="12" y="0"/>
                    </a:lnTo>
                    <a:lnTo>
                      <a:pt x="33" y="10"/>
                    </a:lnTo>
                    <a:lnTo>
                      <a:pt x="21" y="3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41" name="Freeform 109">
                <a:extLst>
                  <a:ext uri="{FF2B5EF4-FFF2-40B4-BE49-F238E27FC236}">
                    <a16:creationId xmlns:a16="http://schemas.microsoft.com/office/drawing/2014/main" id="{643B45A3-125B-4BA0-B702-6FB195A81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7" y="2843"/>
                <a:ext cx="31" cy="33"/>
              </a:xfrm>
              <a:custGeom>
                <a:avLst/>
                <a:gdLst>
                  <a:gd name="T0" fmla="*/ 0 w 31"/>
                  <a:gd name="T1" fmla="*/ 24 h 33"/>
                  <a:gd name="T2" fmla="*/ 10 w 31"/>
                  <a:gd name="T3" fmla="*/ 0 h 33"/>
                  <a:gd name="T4" fmla="*/ 31 w 31"/>
                  <a:gd name="T5" fmla="*/ 10 h 33"/>
                  <a:gd name="T6" fmla="*/ 22 w 31"/>
                  <a:gd name="T7" fmla="*/ 33 h 33"/>
                  <a:gd name="T8" fmla="*/ 0 w 31"/>
                  <a:gd name="T9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3">
                    <a:moveTo>
                      <a:pt x="0" y="24"/>
                    </a:moveTo>
                    <a:lnTo>
                      <a:pt x="10" y="0"/>
                    </a:lnTo>
                    <a:lnTo>
                      <a:pt x="31" y="10"/>
                    </a:lnTo>
                    <a:lnTo>
                      <a:pt x="22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42" name="Freeform 110">
                <a:extLst>
                  <a:ext uri="{FF2B5EF4-FFF2-40B4-BE49-F238E27FC236}">
                    <a16:creationId xmlns:a16="http://schemas.microsoft.com/office/drawing/2014/main" id="{1349AF31-AFA0-448E-8C09-1187A0D10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79"/>
                <a:ext cx="50" cy="41"/>
              </a:xfrm>
              <a:custGeom>
                <a:avLst/>
                <a:gdLst>
                  <a:gd name="T0" fmla="*/ 0 w 50"/>
                  <a:gd name="T1" fmla="*/ 24 h 41"/>
                  <a:gd name="T2" fmla="*/ 12 w 50"/>
                  <a:gd name="T3" fmla="*/ 0 h 41"/>
                  <a:gd name="T4" fmla="*/ 50 w 50"/>
                  <a:gd name="T5" fmla="*/ 17 h 41"/>
                  <a:gd name="T6" fmla="*/ 38 w 50"/>
                  <a:gd name="T7" fmla="*/ 41 h 41"/>
                  <a:gd name="T8" fmla="*/ 0 w 50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1">
                    <a:moveTo>
                      <a:pt x="0" y="24"/>
                    </a:moveTo>
                    <a:lnTo>
                      <a:pt x="12" y="0"/>
                    </a:lnTo>
                    <a:lnTo>
                      <a:pt x="50" y="17"/>
                    </a:lnTo>
                    <a:lnTo>
                      <a:pt x="38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43" name="Freeform 111">
                <a:extLst>
                  <a:ext uri="{FF2B5EF4-FFF2-40B4-BE49-F238E27FC236}">
                    <a16:creationId xmlns:a16="http://schemas.microsoft.com/office/drawing/2014/main" id="{5795043A-F589-48B2-8457-D698ED780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2660"/>
                <a:ext cx="38" cy="38"/>
              </a:xfrm>
              <a:custGeom>
                <a:avLst/>
                <a:gdLst>
                  <a:gd name="T0" fmla="*/ 0 w 38"/>
                  <a:gd name="T1" fmla="*/ 24 h 38"/>
                  <a:gd name="T2" fmla="*/ 10 w 38"/>
                  <a:gd name="T3" fmla="*/ 0 h 38"/>
                  <a:gd name="T4" fmla="*/ 38 w 38"/>
                  <a:gd name="T5" fmla="*/ 15 h 38"/>
                  <a:gd name="T6" fmla="*/ 26 w 38"/>
                  <a:gd name="T7" fmla="*/ 38 h 38"/>
                  <a:gd name="T8" fmla="*/ 0 w 38"/>
                  <a:gd name="T9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0" y="24"/>
                    </a:moveTo>
                    <a:lnTo>
                      <a:pt x="10" y="0"/>
                    </a:lnTo>
                    <a:lnTo>
                      <a:pt x="38" y="15"/>
                    </a:lnTo>
                    <a:lnTo>
                      <a:pt x="26" y="3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44" name="Freeform 112">
                <a:extLst>
                  <a:ext uri="{FF2B5EF4-FFF2-40B4-BE49-F238E27FC236}">
                    <a16:creationId xmlns:a16="http://schemas.microsoft.com/office/drawing/2014/main" id="{B1B41BA5-6FF8-4556-AFA2-E80A58506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" y="2636"/>
                <a:ext cx="48" cy="41"/>
              </a:xfrm>
              <a:custGeom>
                <a:avLst/>
                <a:gdLst>
                  <a:gd name="T0" fmla="*/ 0 w 48"/>
                  <a:gd name="T1" fmla="*/ 24 h 41"/>
                  <a:gd name="T2" fmla="*/ 12 w 48"/>
                  <a:gd name="T3" fmla="*/ 0 h 41"/>
                  <a:gd name="T4" fmla="*/ 48 w 48"/>
                  <a:gd name="T5" fmla="*/ 17 h 41"/>
                  <a:gd name="T6" fmla="*/ 36 w 48"/>
                  <a:gd name="T7" fmla="*/ 41 h 41"/>
                  <a:gd name="T8" fmla="*/ 0 w 48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1">
                    <a:moveTo>
                      <a:pt x="0" y="24"/>
                    </a:moveTo>
                    <a:lnTo>
                      <a:pt x="12" y="0"/>
                    </a:lnTo>
                    <a:lnTo>
                      <a:pt x="48" y="17"/>
                    </a:lnTo>
                    <a:lnTo>
                      <a:pt x="36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45" name="Freeform 113">
                <a:extLst>
                  <a:ext uri="{FF2B5EF4-FFF2-40B4-BE49-F238E27FC236}">
                    <a16:creationId xmlns:a16="http://schemas.microsoft.com/office/drawing/2014/main" id="{5A5490EE-1F51-4BBC-8782-0C88FF560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9" y="2615"/>
                <a:ext cx="47" cy="40"/>
              </a:xfrm>
              <a:custGeom>
                <a:avLst/>
                <a:gdLst>
                  <a:gd name="T0" fmla="*/ 0 w 47"/>
                  <a:gd name="T1" fmla="*/ 24 h 40"/>
                  <a:gd name="T2" fmla="*/ 11 w 47"/>
                  <a:gd name="T3" fmla="*/ 0 h 40"/>
                  <a:gd name="T4" fmla="*/ 47 w 47"/>
                  <a:gd name="T5" fmla="*/ 17 h 40"/>
                  <a:gd name="T6" fmla="*/ 35 w 47"/>
                  <a:gd name="T7" fmla="*/ 40 h 40"/>
                  <a:gd name="T8" fmla="*/ 0 w 47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0">
                    <a:moveTo>
                      <a:pt x="0" y="24"/>
                    </a:moveTo>
                    <a:lnTo>
                      <a:pt x="11" y="0"/>
                    </a:lnTo>
                    <a:lnTo>
                      <a:pt x="47" y="17"/>
                    </a:lnTo>
                    <a:lnTo>
                      <a:pt x="35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46" name="Freeform 114">
                <a:extLst>
                  <a:ext uri="{FF2B5EF4-FFF2-40B4-BE49-F238E27FC236}">
                    <a16:creationId xmlns:a16="http://schemas.microsoft.com/office/drawing/2014/main" id="{8C7D4062-3E67-4299-93F5-B20B16653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2" y="3000"/>
                <a:ext cx="47" cy="43"/>
              </a:xfrm>
              <a:custGeom>
                <a:avLst/>
                <a:gdLst>
                  <a:gd name="T0" fmla="*/ 0 w 47"/>
                  <a:gd name="T1" fmla="*/ 26 h 43"/>
                  <a:gd name="T2" fmla="*/ 9 w 47"/>
                  <a:gd name="T3" fmla="*/ 0 h 43"/>
                  <a:gd name="T4" fmla="*/ 47 w 47"/>
                  <a:gd name="T5" fmla="*/ 19 h 43"/>
                  <a:gd name="T6" fmla="*/ 38 w 47"/>
                  <a:gd name="T7" fmla="*/ 43 h 43"/>
                  <a:gd name="T8" fmla="*/ 0 w 47"/>
                  <a:gd name="T9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0" y="26"/>
                    </a:moveTo>
                    <a:lnTo>
                      <a:pt x="9" y="0"/>
                    </a:lnTo>
                    <a:lnTo>
                      <a:pt x="47" y="19"/>
                    </a:lnTo>
                    <a:lnTo>
                      <a:pt x="38" y="4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47" name="Freeform 115">
                <a:extLst>
                  <a:ext uri="{FF2B5EF4-FFF2-40B4-BE49-F238E27FC236}">
                    <a16:creationId xmlns:a16="http://schemas.microsoft.com/office/drawing/2014/main" id="{FD279671-C2F5-472F-8601-07B918C61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1" y="2983"/>
                <a:ext cx="38" cy="36"/>
              </a:xfrm>
              <a:custGeom>
                <a:avLst/>
                <a:gdLst>
                  <a:gd name="T0" fmla="*/ 0 w 38"/>
                  <a:gd name="T1" fmla="*/ 24 h 36"/>
                  <a:gd name="T2" fmla="*/ 12 w 38"/>
                  <a:gd name="T3" fmla="*/ 0 h 36"/>
                  <a:gd name="T4" fmla="*/ 38 w 38"/>
                  <a:gd name="T5" fmla="*/ 12 h 36"/>
                  <a:gd name="T6" fmla="*/ 29 w 38"/>
                  <a:gd name="T7" fmla="*/ 36 h 36"/>
                  <a:gd name="T8" fmla="*/ 0 w 38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0" y="24"/>
                    </a:moveTo>
                    <a:lnTo>
                      <a:pt x="12" y="0"/>
                    </a:lnTo>
                    <a:lnTo>
                      <a:pt x="38" y="12"/>
                    </a:lnTo>
                    <a:lnTo>
                      <a:pt x="29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48" name="Freeform 116">
                <a:extLst>
                  <a:ext uri="{FF2B5EF4-FFF2-40B4-BE49-F238E27FC236}">
                    <a16:creationId xmlns:a16="http://schemas.microsoft.com/office/drawing/2014/main" id="{E1D911E9-D2FA-4C90-B17F-8090AC97E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9" y="2960"/>
                <a:ext cx="48" cy="40"/>
              </a:xfrm>
              <a:custGeom>
                <a:avLst/>
                <a:gdLst>
                  <a:gd name="T0" fmla="*/ 0 w 48"/>
                  <a:gd name="T1" fmla="*/ 23 h 40"/>
                  <a:gd name="T2" fmla="*/ 12 w 48"/>
                  <a:gd name="T3" fmla="*/ 0 h 40"/>
                  <a:gd name="T4" fmla="*/ 48 w 48"/>
                  <a:gd name="T5" fmla="*/ 16 h 40"/>
                  <a:gd name="T6" fmla="*/ 36 w 48"/>
                  <a:gd name="T7" fmla="*/ 40 h 40"/>
                  <a:gd name="T8" fmla="*/ 0 w 48"/>
                  <a:gd name="T9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3"/>
                    </a:moveTo>
                    <a:lnTo>
                      <a:pt x="12" y="0"/>
                    </a:lnTo>
                    <a:lnTo>
                      <a:pt x="48" y="16"/>
                    </a:lnTo>
                    <a:lnTo>
                      <a:pt x="36" y="4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49" name="Freeform 117">
                <a:extLst>
                  <a:ext uri="{FF2B5EF4-FFF2-40B4-BE49-F238E27FC236}">
                    <a16:creationId xmlns:a16="http://schemas.microsoft.com/office/drawing/2014/main" id="{DFC5F5FD-8214-4B43-BF30-4858C545F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4" y="2938"/>
                <a:ext cx="47" cy="41"/>
              </a:xfrm>
              <a:custGeom>
                <a:avLst/>
                <a:gdLst>
                  <a:gd name="T0" fmla="*/ 0 w 47"/>
                  <a:gd name="T1" fmla="*/ 24 h 41"/>
                  <a:gd name="T2" fmla="*/ 9 w 47"/>
                  <a:gd name="T3" fmla="*/ 0 h 41"/>
                  <a:gd name="T4" fmla="*/ 47 w 47"/>
                  <a:gd name="T5" fmla="*/ 17 h 41"/>
                  <a:gd name="T6" fmla="*/ 36 w 47"/>
                  <a:gd name="T7" fmla="*/ 41 h 41"/>
                  <a:gd name="T8" fmla="*/ 0 w 47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1">
                    <a:moveTo>
                      <a:pt x="0" y="24"/>
                    </a:moveTo>
                    <a:lnTo>
                      <a:pt x="9" y="0"/>
                    </a:lnTo>
                    <a:lnTo>
                      <a:pt x="47" y="17"/>
                    </a:lnTo>
                    <a:lnTo>
                      <a:pt x="36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0" name="Freeform 118">
                <a:extLst>
                  <a:ext uri="{FF2B5EF4-FFF2-40B4-BE49-F238E27FC236}">
                    <a16:creationId xmlns:a16="http://schemas.microsoft.com/office/drawing/2014/main" id="{840E79B8-E33D-41EC-96F1-80A5BBABF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" y="2865"/>
                <a:ext cx="35" cy="35"/>
              </a:xfrm>
              <a:custGeom>
                <a:avLst/>
                <a:gdLst>
                  <a:gd name="T0" fmla="*/ 0 w 35"/>
                  <a:gd name="T1" fmla="*/ 26 h 35"/>
                  <a:gd name="T2" fmla="*/ 12 w 35"/>
                  <a:gd name="T3" fmla="*/ 0 h 35"/>
                  <a:gd name="T4" fmla="*/ 35 w 35"/>
                  <a:gd name="T5" fmla="*/ 11 h 35"/>
                  <a:gd name="T6" fmla="*/ 23 w 35"/>
                  <a:gd name="T7" fmla="*/ 35 h 35"/>
                  <a:gd name="T8" fmla="*/ 0 w 35"/>
                  <a:gd name="T9" fmla="*/ 2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0" y="26"/>
                    </a:moveTo>
                    <a:lnTo>
                      <a:pt x="12" y="0"/>
                    </a:lnTo>
                    <a:lnTo>
                      <a:pt x="35" y="11"/>
                    </a:lnTo>
                    <a:lnTo>
                      <a:pt x="23" y="35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1" name="Freeform 119">
                <a:extLst>
                  <a:ext uri="{FF2B5EF4-FFF2-40B4-BE49-F238E27FC236}">
                    <a16:creationId xmlns:a16="http://schemas.microsoft.com/office/drawing/2014/main" id="{0ED6A4EC-F188-4C87-8F52-E4616FDB3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7" y="2879"/>
                <a:ext cx="26" cy="31"/>
              </a:xfrm>
              <a:custGeom>
                <a:avLst/>
                <a:gdLst>
                  <a:gd name="T0" fmla="*/ 0 w 26"/>
                  <a:gd name="T1" fmla="*/ 24 h 31"/>
                  <a:gd name="T2" fmla="*/ 9 w 26"/>
                  <a:gd name="T3" fmla="*/ 0 h 31"/>
                  <a:gd name="T4" fmla="*/ 26 w 26"/>
                  <a:gd name="T5" fmla="*/ 7 h 31"/>
                  <a:gd name="T6" fmla="*/ 16 w 26"/>
                  <a:gd name="T7" fmla="*/ 31 h 31"/>
                  <a:gd name="T8" fmla="*/ 0 w 26"/>
                  <a:gd name="T9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1">
                    <a:moveTo>
                      <a:pt x="0" y="24"/>
                    </a:moveTo>
                    <a:lnTo>
                      <a:pt x="9" y="0"/>
                    </a:lnTo>
                    <a:lnTo>
                      <a:pt x="26" y="7"/>
                    </a:lnTo>
                    <a:lnTo>
                      <a:pt x="16" y="3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2" name="Freeform 120">
                <a:extLst>
                  <a:ext uri="{FF2B5EF4-FFF2-40B4-BE49-F238E27FC236}">
                    <a16:creationId xmlns:a16="http://schemas.microsoft.com/office/drawing/2014/main" id="{552C0B26-8683-4BFD-A024-FDB74E5AA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0" y="2891"/>
                <a:ext cx="34" cy="33"/>
              </a:xfrm>
              <a:custGeom>
                <a:avLst/>
                <a:gdLst>
                  <a:gd name="T0" fmla="*/ 0 w 34"/>
                  <a:gd name="T1" fmla="*/ 23 h 33"/>
                  <a:gd name="T2" fmla="*/ 12 w 34"/>
                  <a:gd name="T3" fmla="*/ 0 h 33"/>
                  <a:gd name="T4" fmla="*/ 34 w 34"/>
                  <a:gd name="T5" fmla="*/ 9 h 33"/>
                  <a:gd name="T6" fmla="*/ 24 w 34"/>
                  <a:gd name="T7" fmla="*/ 33 h 33"/>
                  <a:gd name="T8" fmla="*/ 0 w 34"/>
                  <a:gd name="T9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0" y="23"/>
                    </a:moveTo>
                    <a:lnTo>
                      <a:pt x="12" y="0"/>
                    </a:lnTo>
                    <a:lnTo>
                      <a:pt x="34" y="9"/>
                    </a:lnTo>
                    <a:lnTo>
                      <a:pt x="24" y="3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3" name="Freeform 121">
                <a:extLst>
                  <a:ext uri="{FF2B5EF4-FFF2-40B4-BE49-F238E27FC236}">
                    <a16:creationId xmlns:a16="http://schemas.microsoft.com/office/drawing/2014/main" id="{0B76A103-68AE-4728-B9FD-BC37C75C0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" y="2903"/>
                <a:ext cx="33" cy="33"/>
              </a:xfrm>
              <a:custGeom>
                <a:avLst/>
                <a:gdLst>
                  <a:gd name="T0" fmla="*/ 0 w 33"/>
                  <a:gd name="T1" fmla="*/ 23 h 33"/>
                  <a:gd name="T2" fmla="*/ 12 w 33"/>
                  <a:gd name="T3" fmla="*/ 0 h 33"/>
                  <a:gd name="T4" fmla="*/ 33 w 33"/>
                  <a:gd name="T5" fmla="*/ 9 h 33"/>
                  <a:gd name="T6" fmla="*/ 21 w 33"/>
                  <a:gd name="T7" fmla="*/ 33 h 33"/>
                  <a:gd name="T8" fmla="*/ 0 w 33"/>
                  <a:gd name="T9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0" y="23"/>
                    </a:moveTo>
                    <a:lnTo>
                      <a:pt x="12" y="0"/>
                    </a:lnTo>
                    <a:lnTo>
                      <a:pt x="33" y="9"/>
                    </a:lnTo>
                    <a:lnTo>
                      <a:pt x="21" y="3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4" name="Freeform 122">
                <a:extLst>
                  <a:ext uri="{FF2B5EF4-FFF2-40B4-BE49-F238E27FC236}">
                    <a16:creationId xmlns:a16="http://schemas.microsoft.com/office/drawing/2014/main" id="{DC3FC34C-B925-40C2-8C4F-7225A7ACB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2739"/>
                <a:ext cx="48" cy="40"/>
              </a:xfrm>
              <a:custGeom>
                <a:avLst/>
                <a:gdLst>
                  <a:gd name="T0" fmla="*/ 0 w 48"/>
                  <a:gd name="T1" fmla="*/ 23 h 40"/>
                  <a:gd name="T2" fmla="*/ 10 w 48"/>
                  <a:gd name="T3" fmla="*/ 0 h 40"/>
                  <a:gd name="T4" fmla="*/ 48 w 48"/>
                  <a:gd name="T5" fmla="*/ 16 h 40"/>
                  <a:gd name="T6" fmla="*/ 38 w 48"/>
                  <a:gd name="T7" fmla="*/ 40 h 40"/>
                  <a:gd name="T8" fmla="*/ 0 w 48"/>
                  <a:gd name="T9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3"/>
                    </a:moveTo>
                    <a:lnTo>
                      <a:pt x="10" y="0"/>
                    </a:lnTo>
                    <a:lnTo>
                      <a:pt x="48" y="16"/>
                    </a:lnTo>
                    <a:lnTo>
                      <a:pt x="38" y="4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5" name="Freeform 123">
                <a:extLst>
                  <a:ext uri="{FF2B5EF4-FFF2-40B4-BE49-F238E27FC236}">
                    <a16:creationId xmlns:a16="http://schemas.microsoft.com/office/drawing/2014/main" id="{A7FD2417-6328-42F8-96A7-3279FF374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" y="2720"/>
                <a:ext cx="40" cy="38"/>
              </a:xfrm>
              <a:custGeom>
                <a:avLst/>
                <a:gdLst>
                  <a:gd name="T0" fmla="*/ 0 w 40"/>
                  <a:gd name="T1" fmla="*/ 26 h 38"/>
                  <a:gd name="T2" fmla="*/ 12 w 40"/>
                  <a:gd name="T3" fmla="*/ 0 h 38"/>
                  <a:gd name="T4" fmla="*/ 40 w 40"/>
                  <a:gd name="T5" fmla="*/ 14 h 38"/>
                  <a:gd name="T6" fmla="*/ 28 w 40"/>
                  <a:gd name="T7" fmla="*/ 38 h 38"/>
                  <a:gd name="T8" fmla="*/ 0 w 40"/>
                  <a:gd name="T9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8">
                    <a:moveTo>
                      <a:pt x="0" y="26"/>
                    </a:moveTo>
                    <a:lnTo>
                      <a:pt x="12" y="0"/>
                    </a:lnTo>
                    <a:lnTo>
                      <a:pt x="40" y="14"/>
                    </a:lnTo>
                    <a:lnTo>
                      <a:pt x="28" y="3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6" name="Freeform 124">
                <a:extLst>
                  <a:ext uri="{FF2B5EF4-FFF2-40B4-BE49-F238E27FC236}">
                    <a16:creationId xmlns:a16="http://schemas.microsoft.com/office/drawing/2014/main" id="{F72BDB4D-7525-4CBD-822D-8267BEFD4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" y="2696"/>
                <a:ext cx="45" cy="40"/>
              </a:xfrm>
              <a:custGeom>
                <a:avLst/>
                <a:gdLst>
                  <a:gd name="T0" fmla="*/ 0 w 45"/>
                  <a:gd name="T1" fmla="*/ 24 h 40"/>
                  <a:gd name="T2" fmla="*/ 9 w 45"/>
                  <a:gd name="T3" fmla="*/ 0 h 40"/>
                  <a:gd name="T4" fmla="*/ 45 w 45"/>
                  <a:gd name="T5" fmla="*/ 17 h 40"/>
                  <a:gd name="T6" fmla="*/ 36 w 45"/>
                  <a:gd name="T7" fmla="*/ 40 h 40"/>
                  <a:gd name="T8" fmla="*/ 0 w 45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0" y="24"/>
                    </a:moveTo>
                    <a:lnTo>
                      <a:pt x="9" y="0"/>
                    </a:lnTo>
                    <a:lnTo>
                      <a:pt x="45" y="17"/>
                    </a:lnTo>
                    <a:lnTo>
                      <a:pt x="36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7" name="Freeform 125">
                <a:extLst>
                  <a:ext uri="{FF2B5EF4-FFF2-40B4-BE49-F238E27FC236}">
                    <a16:creationId xmlns:a16="http://schemas.microsoft.com/office/drawing/2014/main" id="{21B0DAC8-A89D-41CB-8191-F58CFDA0E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2" y="2675"/>
                <a:ext cx="46" cy="40"/>
              </a:xfrm>
              <a:custGeom>
                <a:avLst/>
                <a:gdLst>
                  <a:gd name="T0" fmla="*/ 0 w 46"/>
                  <a:gd name="T1" fmla="*/ 23 h 40"/>
                  <a:gd name="T2" fmla="*/ 10 w 46"/>
                  <a:gd name="T3" fmla="*/ 0 h 40"/>
                  <a:gd name="T4" fmla="*/ 46 w 46"/>
                  <a:gd name="T5" fmla="*/ 16 h 40"/>
                  <a:gd name="T6" fmla="*/ 36 w 46"/>
                  <a:gd name="T7" fmla="*/ 40 h 40"/>
                  <a:gd name="T8" fmla="*/ 0 w 46"/>
                  <a:gd name="T9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0" y="23"/>
                    </a:moveTo>
                    <a:lnTo>
                      <a:pt x="10" y="0"/>
                    </a:lnTo>
                    <a:lnTo>
                      <a:pt x="46" y="16"/>
                    </a:lnTo>
                    <a:lnTo>
                      <a:pt x="36" y="4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8" name="Freeform 126">
                <a:extLst>
                  <a:ext uri="{FF2B5EF4-FFF2-40B4-BE49-F238E27FC236}">
                    <a16:creationId xmlns:a16="http://schemas.microsoft.com/office/drawing/2014/main" id="{50B53871-FF0E-4607-93CE-1E50502FC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3" y="3062"/>
                <a:ext cx="50" cy="40"/>
              </a:xfrm>
              <a:custGeom>
                <a:avLst/>
                <a:gdLst>
                  <a:gd name="T0" fmla="*/ 0 w 50"/>
                  <a:gd name="T1" fmla="*/ 24 h 40"/>
                  <a:gd name="T2" fmla="*/ 12 w 50"/>
                  <a:gd name="T3" fmla="*/ 0 h 40"/>
                  <a:gd name="T4" fmla="*/ 50 w 50"/>
                  <a:gd name="T5" fmla="*/ 16 h 40"/>
                  <a:gd name="T6" fmla="*/ 38 w 50"/>
                  <a:gd name="T7" fmla="*/ 40 h 40"/>
                  <a:gd name="T8" fmla="*/ 0 w 50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0">
                    <a:moveTo>
                      <a:pt x="0" y="24"/>
                    </a:moveTo>
                    <a:lnTo>
                      <a:pt x="12" y="0"/>
                    </a:lnTo>
                    <a:lnTo>
                      <a:pt x="50" y="16"/>
                    </a:lnTo>
                    <a:lnTo>
                      <a:pt x="38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9" name="Freeform 127">
                <a:extLst>
                  <a:ext uri="{FF2B5EF4-FFF2-40B4-BE49-F238E27FC236}">
                    <a16:creationId xmlns:a16="http://schemas.microsoft.com/office/drawing/2014/main" id="{54B13E8B-B42C-44C4-9D13-EA73FFAB6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3" y="3043"/>
                <a:ext cx="40" cy="38"/>
              </a:xfrm>
              <a:custGeom>
                <a:avLst/>
                <a:gdLst>
                  <a:gd name="T0" fmla="*/ 0 w 40"/>
                  <a:gd name="T1" fmla="*/ 24 h 38"/>
                  <a:gd name="T2" fmla="*/ 12 w 40"/>
                  <a:gd name="T3" fmla="*/ 0 h 38"/>
                  <a:gd name="T4" fmla="*/ 40 w 40"/>
                  <a:gd name="T5" fmla="*/ 12 h 38"/>
                  <a:gd name="T6" fmla="*/ 28 w 40"/>
                  <a:gd name="T7" fmla="*/ 38 h 38"/>
                  <a:gd name="T8" fmla="*/ 0 w 40"/>
                  <a:gd name="T9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8">
                    <a:moveTo>
                      <a:pt x="0" y="24"/>
                    </a:moveTo>
                    <a:lnTo>
                      <a:pt x="12" y="0"/>
                    </a:lnTo>
                    <a:lnTo>
                      <a:pt x="40" y="12"/>
                    </a:lnTo>
                    <a:lnTo>
                      <a:pt x="28" y="3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60" name="Freeform 128">
                <a:extLst>
                  <a:ext uri="{FF2B5EF4-FFF2-40B4-BE49-F238E27FC236}">
                    <a16:creationId xmlns:a16="http://schemas.microsoft.com/office/drawing/2014/main" id="{0D5BC982-489E-4F25-8397-EC4A5B420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" y="3019"/>
                <a:ext cx="47" cy="40"/>
              </a:xfrm>
              <a:custGeom>
                <a:avLst/>
                <a:gdLst>
                  <a:gd name="T0" fmla="*/ 0 w 47"/>
                  <a:gd name="T1" fmla="*/ 24 h 40"/>
                  <a:gd name="T2" fmla="*/ 9 w 47"/>
                  <a:gd name="T3" fmla="*/ 0 h 40"/>
                  <a:gd name="T4" fmla="*/ 47 w 47"/>
                  <a:gd name="T5" fmla="*/ 17 h 40"/>
                  <a:gd name="T6" fmla="*/ 36 w 47"/>
                  <a:gd name="T7" fmla="*/ 40 h 40"/>
                  <a:gd name="T8" fmla="*/ 0 w 47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0">
                    <a:moveTo>
                      <a:pt x="0" y="24"/>
                    </a:moveTo>
                    <a:lnTo>
                      <a:pt x="9" y="0"/>
                    </a:lnTo>
                    <a:lnTo>
                      <a:pt x="47" y="17"/>
                    </a:lnTo>
                    <a:lnTo>
                      <a:pt x="36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61" name="Freeform 129">
                <a:extLst>
                  <a:ext uri="{FF2B5EF4-FFF2-40B4-BE49-F238E27FC236}">
                    <a16:creationId xmlns:a16="http://schemas.microsoft.com/office/drawing/2014/main" id="{8F886C18-88AD-4A5A-8AA5-D18E4A6B9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" y="2998"/>
                <a:ext cx="48" cy="40"/>
              </a:xfrm>
              <a:custGeom>
                <a:avLst/>
                <a:gdLst>
                  <a:gd name="T0" fmla="*/ 0 w 48"/>
                  <a:gd name="T1" fmla="*/ 23 h 40"/>
                  <a:gd name="T2" fmla="*/ 10 w 48"/>
                  <a:gd name="T3" fmla="*/ 0 h 40"/>
                  <a:gd name="T4" fmla="*/ 48 w 48"/>
                  <a:gd name="T5" fmla="*/ 16 h 40"/>
                  <a:gd name="T6" fmla="*/ 36 w 48"/>
                  <a:gd name="T7" fmla="*/ 40 h 40"/>
                  <a:gd name="T8" fmla="*/ 0 w 48"/>
                  <a:gd name="T9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3"/>
                    </a:moveTo>
                    <a:lnTo>
                      <a:pt x="10" y="0"/>
                    </a:lnTo>
                    <a:lnTo>
                      <a:pt x="48" y="16"/>
                    </a:lnTo>
                    <a:lnTo>
                      <a:pt x="36" y="4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62" name="Freeform 130">
                <a:extLst>
                  <a:ext uri="{FF2B5EF4-FFF2-40B4-BE49-F238E27FC236}">
                    <a16:creationId xmlns:a16="http://schemas.microsoft.com/office/drawing/2014/main" id="{3AE4EE30-A0E5-47A7-B1E5-392453F6B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2701"/>
                <a:ext cx="1014" cy="513"/>
              </a:xfrm>
              <a:custGeom>
                <a:avLst/>
                <a:gdLst>
                  <a:gd name="T0" fmla="*/ 28 w 1014"/>
                  <a:gd name="T1" fmla="*/ 0 h 513"/>
                  <a:gd name="T2" fmla="*/ 0 w 1014"/>
                  <a:gd name="T3" fmla="*/ 61 h 513"/>
                  <a:gd name="T4" fmla="*/ 988 w 1014"/>
                  <a:gd name="T5" fmla="*/ 513 h 513"/>
                  <a:gd name="T6" fmla="*/ 1014 w 1014"/>
                  <a:gd name="T7" fmla="*/ 451 h 513"/>
                  <a:gd name="T8" fmla="*/ 28 w 1014"/>
                  <a:gd name="T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4" h="513">
                    <a:moveTo>
                      <a:pt x="28" y="0"/>
                    </a:moveTo>
                    <a:lnTo>
                      <a:pt x="0" y="61"/>
                    </a:lnTo>
                    <a:lnTo>
                      <a:pt x="988" y="513"/>
                    </a:lnTo>
                    <a:lnTo>
                      <a:pt x="1014" y="45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63" name="Freeform 131">
                <a:extLst>
                  <a:ext uri="{FF2B5EF4-FFF2-40B4-BE49-F238E27FC236}">
                    <a16:creationId xmlns:a16="http://schemas.microsoft.com/office/drawing/2014/main" id="{0F6BE236-78E4-4D6D-834B-2170353DF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2701"/>
                <a:ext cx="1014" cy="513"/>
              </a:xfrm>
              <a:custGeom>
                <a:avLst/>
                <a:gdLst>
                  <a:gd name="T0" fmla="*/ 28 w 1014"/>
                  <a:gd name="T1" fmla="*/ 0 h 513"/>
                  <a:gd name="T2" fmla="*/ 0 w 1014"/>
                  <a:gd name="T3" fmla="*/ 61 h 513"/>
                  <a:gd name="T4" fmla="*/ 988 w 1014"/>
                  <a:gd name="T5" fmla="*/ 513 h 513"/>
                  <a:gd name="T6" fmla="*/ 1014 w 1014"/>
                  <a:gd name="T7" fmla="*/ 451 h 513"/>
                  <a:gd name="T8" fmla="*/ 28 w 1014"/>
                  <a:gd name="T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4" h="513">
                    <a:moveTo>
                      <a:pt x="28" y="0"/>
                    </a:moveTo>
                    <a:lnTo>
                      <a:pt x="0" y="61"/>
                    </a:lnTo>
                    <a:lnTo>
                      <a:pt x="988" y="513"/>
                    </a:lnTo>
                    <a:lnTo>
                      <a:pt x="1014" y="451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64" name="Freeform 132">
                <a:extLst>
                  <a:ext uri="{FF2B5EF4-FFF2-40B4-BE49-F238E27FC236}">
                    <a16:creationId xmlns:a16="http://schemas.microsoft.com/office/drawing/2014/main" id="{6E469B0B-9458-4178-8E27-FF5BFF602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0" y="2926"/>
                <a:ext cx="33" cy="34"/>
              </a:xfrm>
              <a:custGeom>
                <a:avLst/>
                <a:gdLst>
                  <a:gd name="T0" fmla="*/ 0 w 33"/>
                  <a:gd name="T1" fmla="*/ 24 h 34"/>
                  <a:gd name="T2" fmla="*/ 9 w 33"/>
                  <a:gd name="T3" fmla="*/ 0 h 34"/>
                  <a:gd name="T4" fmla="*/ 33 w 33"/>
                  <a:gd name="T5" fmla="*/ 10 h 34"/>
                  <a:gd name="T6" fmla="*/ 21 w 33"/>
                  <a:gd name="T7" fmla="*/ 34 h 34"/>
                  <a:gd name="T8" fmla="*/ 0 w 33"/>
                  <a:gd name="T9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0" y="24"/>
                    </a:moveTo>
                    <a:lnTo>
                      <a:pt x="9" y="0"/>
                    </a:lnTo>
                    <a:lnTo>
                      <a:pt x="33" y="10"/>
                    </a:lnTo>
                    <a:lnTo>
                      <a:pt x="21" y="3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65" name="Freeform 133">
                <a:extLst>
                  <a:ext uri="{FF2B5EF4-FFF2-40B4-BE49-F238E27FC236}">
                    <a16:creationId xmlns:a16="http://schemas.microsoft.com/office/drawing/2014/main" id="{FA180E71-CC74-4AC2-A60C-8C231960B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" y="2938"/>
                <a:ext cx="29" cy="31"/>
              </a:xfrm>
              <a:custGeom>
                <a:avLst/>
                <a:gdLst>
                  <a:gd name="T0" fmla="*/ 0 w 29"/>
                  <a:gd name="T1" fmla="*/ 24 h 31"/>
                  <a:gd name="T2" fmla="*/ 12 w 29"/>
                  <a:gd name="T3" fmla="*/ 0 h 31"/>
                  <a:gd name="T4" fmla="*/ 29 w 29"/>
                  <a:gd name="T5" fmla="*/ 7 h 31"/>
                  <a:gd name="T6" fmla="*/ 17 w 29"/>
                  <a:gd name="T7" fmla="*/ 31 h 31"/>
                  <a:gd name="T8" fmla="*/ 0 w 29"/>
                  <a:gd name="T9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1">
                    <a:moveTo>
                      <a:pt x="0" y="24"/>
                    </a:moveTo>
                    <a:lnTo>
                      <a:pt x="12" y="0"/>
                    </a:lnTo>
                    <a:lnTo>
                      <a:pt x="29" y="7"/>
                    </a:lnTo>
                    <a:lnTo>
                      <a:pt x="17" y="3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66" name="Freeform 134">
                <a:extLst>
                  <a:ext uri="{FF2B5EF4-FFF2-40B4-BE49-F238E27FC236}">
                    <a16:creationId xmlns:a16="http://schemas.microsoft.com/office/drawing/2014/main" id="{E2D77E8F-F774-46CA-9394-1F6A1474C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4" y="2950"/>
                <a:ext cx="33" cy="33"/>
              </a:xfrm>
              <a:custGeom>
                <a:avLst/>
                <a:gdLst>
                  <a:gd name="T0" fmla="*/ 0 w 33"/>
                  <a:gd name="T1" fmla="*/ 24 h 33"/>
                  <a:gd name="T2" fmla="*/ 12 w 33"/>
                  <a:gd name="T3" fmla="*/ 0 h 33"/>
                  <a:gd name="T4" fmla="*/ 33 w 33"/>
                  <a:gd name="T5" fmla="*/ 10 h 33"/>
                  <a:gd name="T6" fmla="*/ 22 w 33"/>
                  <a:gd name="T7" fmla="*/ 33 h 33"/>
                  <a:gd name="T8" fmla="*/ 0 w 33"/>
                  <a:gd name="T9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0" y="24"/>
                    </a:moveTo>
                    <a:lnTo>
                      <a:pt x="12" y="0"/>
                    </a:lnTo>
                    <a:lnTo>
                      <a:pt x="33" y="10"/>
                    </a:lnTo>
                    <a:lnTo>
                      <a:pt x="22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67" name="Freeform 135">
                <a:extLst>
                  <a:ext uri="{FF2B5EF4-FFF2-40B4-BE49-F238E27FC236}">
                    <a16:creationId xmlns:a16="http://schemas.microsoft.com/office/drawing/2014/main" id="{AB829F45-8FD6-465A-9387-A09C2A8B6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0" y="2962"/>
                <a:ext cx="34" cy="36"/>
              </a:xfrm>
              <a:custGeom>
                <a:avLst/>
                <a:gdLst>
                  <a:gd name="T0" fmla="*/ 0 w 34"/>
                  <a:gd name="T1" fmla="*/ 24 h 36"/>
                  <a:gd name="T2" fmla="*/ 12 w 34"/>
                  <a:gd name="T3" fmla="*/ 0 h 36"/>
                  <a:gd name="T4" fmla="*/ 34 w 34"/>
                  <a:gd name="T5" fmla="*/ 10 h 36"/>
                  <a:gd name="T6" fmla="*/ 24 w 34"/>
                  <a:gd name="T7" fmla="*/ 36 h 36"/>
                  <a:gd name="T8" fmla="*/ 0 w 34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6">
                    <a:moveTo>
                      <a:pt x="0" y="24"/>
                    </a:moveTo>
                    <a:lnTo>
                      <a:pt x="12" y="0"/>
                    </a:lnTo>
                    <a:lnTo>
                      <a:pt x="34" y="10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68" name="Freeform 136">
                <a:extLst>
                  <a:ext uri="{FF2B5EF4-FFF2-40B4-BE49-F238E27FC236}">
                    <a16:creationId xmlns:a16="http://schemas.microsoft.com/office/drawing/2014/main" id="{F1B04452-675E-4535-A982-322BA95EC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" y="2798"/>
                <a:ext cx="50" cy="43"/>
              </a:xfrm>
              <a:custGeom>
                <a:avLst/>
                <a:gdLst>
                  <a:gd name="T0" fmla="*/ 0 w 50"/>
                  <a:gd name="T1" fmla="*/ 24 h 43"/>
                  <a:gd name="T2" fmla="*/ 12 w 50"/>
                  <a:gd name="T3" fmla="*/ 0 h 43"/>
                  <a:gd name="T4" fmla="*/ 50 w 50"/>
                  <a:gd name="T5" fmla="*/ 19 h 43"/>
                  <a:gd name="T6" fmla="*/ 38 w 50"/>
                  <a:gd name="T7" fmla="*/ 43 h 43"/>
                  <a:gd name="T8" fmla="*/ 0 w 50"/>
                  <a:gd name="T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3">
                    <a:moveTo>
                      <a:pt x="0" y="24"/>
                    </a:moveTo>
                    <a:lnTo>
                      <a:pt x="12" y="0"/>
                    </a:lnTo>
                    <a:lnTo>
                      <a:pt x="50" y="19"/>
                    </a:lnTo>
                    <a:lnTo>
                      <a:pt x="3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69" name="Freeform 137">
                <a:extLst>
                  <a:ext uri="{FF2B5EF4-FFF2-40B4-BE49-F238E27FC236}">
                    <a16:creationId xmlns:a16="http://schemas.microsoft.com/office/drawing/2014/main" id="{1FA949F5-F1DA-4DB2-B6B5-C96402EDC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2779"/>
                <a:ext cx="38" cy="38"/>
              </a:xfrm>
              <a:custGeom>
                <a:avLst/>
                <a:gdLst>
                  <a:gd name="T0" fmla="*/ 0 w 38"/>
                  <a:gd name="T1" fmla="*/ 24 h 38"/>
                  <a:gd name="T2" fmla="*/ 9 w 38"/>
                  <a:gd name="T3" fmla="*/ 0 h 38"/>
                  <a:gd name="T4" fmla="*/ 38 w 38"/>
                  <a:gd name="T5" fmla="*/ 14 h 38"/>
                  <a:gd name="T6" fmla="*/ 26 w 38"/>
                  <a:gd name="T7" fmla="*/ 38 h 38"/>
                  <a:gd name="T8" fmla="*/ 0 w 38"/>
                  <a:gd name="T9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0" y="24"/>
                    </a:moveTo>
                    <a:lnTo>
                      <a:pt x="9" y="0"/>
                    </a:lnTo>
                    <a:lnTo>
                      <a:pt x="38" y="14"/>
                    </a:lnTo>
                    <a:lnTo>
                      <a:pt x="26" y="3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70" name="Freeform 138">
                <a:extLst>
                  <a:ext uri="{FF2B5EF4-FFF2-40B4-BE49-F238E27FC236}">
                    <a16:creationId xmlns:a16="http://schemas.microsoft.com/office/drawing/2014/main" id="{AA23E5FF-DFF8-4ABA-A0B0-8BE338B93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" y="2755"/>
                <a:ext cx="48" cy="43"/>
              </a:xfrm>
              <a:custGeom>
                <a:avLst/>
                <a:gdLst>
                  <a:gd name="T0" fmla="*/ 0 w 48"/>
                  <a:gd name="T1" fmla="*/ 26 h 43"/>
                  <a:gd name="T2" fmla="*/ 12 w 48"/>
                  <a:gd name="T3" fmla="*/ 0 h 43"/>
                  <a:gd name="T4" fmla="*/ 48 w 48"/>
                  <a:gd name="T5" fmla="*/ 17 h 43"/>
                  <a:gd name="T6" fmla="*/ 36 w 48"/>
                  <a:gd name="T7" fmla="*/ 43 h 43"/>
                  <a:gd name="T8" fmla="*/ 0 w 48"/>
                  <a:gd name="T9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3">
                    <a:moveTo>
                      <a:pt x="0" y="26"/>
                    </a:moveTo>
                    <a:lnTo>
                      <a:pt x="12" y="0"/>
                    </a:lnTo>
                    <a:lnTo>
                      <a:pt x="48" y="17"/>
                    </a:lnTo>
                    <a:lnTo>
                      <a:pt x="36" y="4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71" name="Freeform 139">
                <a:extLst>
                  <a:ext uri="{FF2B5EF4-FFF2-40B4-BE49-F238E27FC236}">
                    <a16:creationId xmlns:a16="http://schemas.microsoft.com/office/drawing/2014/main" id="{320EFC50-664F-4520-8CD8-ABC0EB3C0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4" y="2736"/>
                <a:ext cx="47" cy="41"/>
              </a:xfrm>
              <a:custGeom>
                <a:avLst/>
                <a:gdLst>
                  <a:gd name="T0" fmla="*/ 0 w 47"/>
                  <a:gd name="T1" fmla="*/ 24 h 41"/>
                  <a:gd name="T2" fmla="*/ 12 w 47"/>
                  <a:gd name="T3" fmla="*/ 0 h 41"/>
                  <a:gd name="T4" fmla="*/ 47 w 47"/>
                  <a:gd name="T5" fmla="*/ 17 h 41"/>
                  <a:gd name="T6" fmla="*/ 36 w 47"/>
                  <a:gd name="T7" fmla="*/ 41 h 41"/>
                  <a:gd name="T8" fmla="*/ 0 w 47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1">
                    <a:moveTo>
                      <a:pt x="0" y="24"/>
                    </a:moveTo>
                    <a:lnTo>
                      <a:pt x="12" y="0"/>
                    </a:lnTo>
                    <a:lnTo>
                      <a:pt x="47" y="17"/>
                    </a:lnTo>
                    <a:lnTo>
                      <a:pt x="36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72" name="Freeform 140">
                <a:extLst>
                  <a:ext uri="{FF2B5EF4-FFF2-40B4-BE49-F238E27FC236}">
                    <a16:creationId xmlns:a16="http://schemas.microsoft.com/office/drawing/2014/main" id="{DDF88589-BA73-4F0B-91A8-9DA9027FB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5" y="3121"/>
                <a:ext cx="50" cy="41"/>
              </a:xfrm>
              <a:custGeom>
                <a:avLst/>
                <a:gdLst>
                  <a:gd name="T0" fmla="*/ 0 w 50"/>
                  <a:gd name="T1" fmla="*/ 24 h 41"/>
                  <a:gd name="T2" fmla="*/ 12 w 50"/>
                  <a:gd name="T3" fmla="*/ 0 h 41"/>
                  <a:gd name="T4" fmla="*/ 50 w 50"/>
                  <a:gd name="T5" fmla="*/ 17 h 41"/>
                  <a:gd name="T6" fmla="*/ 38 w 50"/>
                  <a:gd name="T7" fmla="*/ 41 h 41"/>
                  <a:gd name="T8" fmla="*/ 0 w 50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1">
                    <a:moveTo>
                      <a:pt x="0" y="24"/>
                    </a:moveTo>
                    <a:lnTo>
                      <a:pt x="12" y="0"/>
                    </a:lnTo>
                    <a:lnTo>
                      <a:pt x="50" y="17"/>
                    </a:lnTo>
                    <a:lnTo>
                      <a:pt x="38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73" name="Freeform 141">
                <a:extLst>
                  <a:ext uri="{FF2B5EF4-FFF2-40B4-BE49-F238E27FC236}">
                    <a16:creationId xmlns:a16="http://schemas.microsoft.com/office/drawing/2014/main" id="{7243F37E-5191-4F3C-9BF5-1D3149F70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7" y="3102"/>
                <a:ext cx="38" cy="38"/>
              </a:xfrm>
              <a:custGeom>
                <a:avLst/>
                <a:gdLst>
                  <a:gd name="T0" fmla="*/ 0 w 38"/>
                  <a:gd name="T1" fmla="*/ 26 h 38"/>
                  <a:gd name="T2" fmla="*/ 12 w 38"/>
                  <a:gd name="T3" fmla="*/ 0 h 38"/>
                  <a:gd name="T4" fmla="*/ 38 w 38"/>
                  <a:gd name="T5" fmla="*/ 14 h 38"/>
                  <a:gd name="T6" fmla="*/ 28 w 38"/>
                  <a:gd name="T7" fmla="*/ 38 h 38"/>
                  <a:gd name="T8" fmla="*/ 0 w 38"/>
                  <a:gd name="T9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0" y="26"/>
                    </a:moveTo>
                    <a:lnTo>
                      <a:pt x="12" y="0"/>
                    </a:lnTo>
                    <a:lnTo>
                      <a:pt x="38" y="14"/>
                    </a:lnTo>
                    <a:lnTo>
                      <a:pt x="28" y="3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74" name="Freeform 142">
                <a:extLst>
                  <a:ext uri="{FF2B5EF4-FFF2-40B4-BE49-F238E27FC236}">
                    <a16:creationId xmlns:a16="http://schemas.microsoft.com/office/drawing/2014/main" id="{AABA88DF-1B1F-4234-AA15-E69E5206F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4" y="3078"/>
                <a:ext cx="48" cy="41"/>
              </a:xfrm>
              <a:custGeom>
                <a:avLst/>
                <a:gdLst>
                  <a:gd name="T0" fmla="*/ 0 w 48"/>
                  <a:gd name="T1" fmla="*/ 24 h 41"/>
                  <a:gd name="T2" fmla="*/ 12 w 48"/>
                  <a:gd name="T3" fmla="*/ 0 h 41"/>
                  <a:gd name="T4" fmla="*/ 48 w 48"/>
                  <a:gd name="T5" fmla="*/ 17 h 41"/>
                  <a:gd name="T6" fmla="*/ 36 w 48"/>
                  <a:gd name="T7" fmla="*/ 41 h 41"/>
                  <a:gd name="T8" fmla="*/ 0 w 48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1">
                    <a:moveTo>
                      <a:pt x="0" y="24"/>
                    </a:moveTo>
                    <a:lnTo>
                      <a:pt x="12" y="0"/>
                    </a:lnTo>
                    <a:lnTo>
                      <a:pt x="48" y="17"/>
                    </a:lnTo>
                    <a:lnTo>
                      <a:pt x="36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75" name="Freeform 143">
                <a:extLst>
                  <a:ext uri="{FF2B5EF4-FFF2-40B4-BE49-F238E27FC236}">
                    <a16:creationId xmlns:a16="http://schemas.microsoft.com/office/drawing/2014/main" id="{1D7A8275-A4DF-40F6-9420-F4C565D2D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057"/>
                <a:ext cx="47" cy="40"/>
              </a:xfrm>
              <a:custGeom>
                <a:avLst/>
                <a:gdLst>
                  <a:gd name="T0" fmla="*/ 0 w 47"/>
                  <a:gd name="T1" fmla="*/ 24 h 40"/>
                  <a:gd name="T2" fmla="*/ 12 w 47"/>
                  <a:gd name="T3" fmla="*/ 0 h 40"/>
                  <a:gd name="T4" fmla="*/ 47 w 47"/>
                  <a:gd name="T5" fmla="*/ 17 h 40"/>
                  <a:gd name="T6" fmla="*/ 36 w 47"/>
                  <a:gd name="T7" fmla="*/ 40 h 40"/>
                  <a:gd name="T8" fmla="*/ 0 w 47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0">
                    <a:moveTo>
                      <a:pt x="0" y="24"/>
                    </a:moveTo>
                    <a:lnTo>
                      <a:pt x="12" y="0"/>
                    </a:lnTo>
                    <a:lnTo>
                      <a:pt x="47" y="17"/>
                    </a:lnTo>
                    <a:lnTo>
                      <a:pt x="36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76" name="Freeform 144">
                <a:extLst>
                  <a:ext uri="{FF2B5EF4-FFF2-40B4-BE49-F238E27FC236}">
                    <a16:creationId xmlns:a16="http://schemas.microsoft.com/office/drawing/2014/main" id="{A0F4D6FE-F5E6-4A85-8114-0CF18812F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1" y="2986"/>
                <a:ext cx="36" cy="33"/>
              </a:xfrm>
              <a:custGeom>
                <a:avLst/>
                <a:gdLst>
                  <a:gd name="T0" fmla="*/ 0 w 36"/>
                  <a:gd name="T1" fmla="*/ 24 h 33"/>
                  <a:gd name="T2" fmla="*/ 12 w 36"/>
                  <a:gd name="T3" fmla="*/ 0 h 33"/>
                  <a:gd name="T4" fmla="*/ 36 w 36"/>
                  <a:gd name="T5" fmla="*/ 9 h 33"/>
                  <a:gd name="T6" fmla="*/ 24 w 36"/>
                  <a:gd name="T7" fmla="*/ 33 h 33"/>
                  <a:gd name="T8" fmla="*/ 0 w 36"/>
                  <a:gd name="T9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0" y="24"/>
                    </a:moveTo>
                    <a:lnTo>
                      <a:pt x="12" y="0"/>
                    </a:lnTo>
                    <a:lnTo>
                      <a:pt x="36" y="9"/>
                    </a:lnTo>
                    <a:lnTo>
                      <a:pt x="24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77" name="Freeform 145">
                <a:extLst>
                  <a:ext uri="{FF2B5EF4-FFF2-40B4-BE49-F238E27FC236}">
                    <a16:creationId xmlns:a16="http://schemas.microsoft.com/office/drawing/2014/main" id="{E891B457-79B0-40A1-8F0C-40FC97A7D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2" y="2998"/>
                <a:ext cx="26" cy="33"/>
              </a:xfrm>
              <a:custGeom>
                <a:avLst/>
                <a:gdLst>
                  <a:gd name="T0" fmla="*/ 0 w 26"/>
                  <a:gd name="T1" fmla="*/ 26 h 33"/>
                  <a:gd name="T2" fmla="*/ 9 w 26"/>
                  <a:gd name="T3" fmla="*/ 0 h 33"/>
                  <a:gd name="T4" fmla="*/ 26 w 26"/>
                  <a:gd name="T5" fmla="*/ 9 h 33"/>
                  <a:gd name="T6" fmla="*/ 17 w 26"/>
                  <a:gd name="T7" fmla="*/ 33 h 33"/>
                  <a:gd name="T8" fmla="*/ 0 w 26"/>
                  <a:gd name="T9" fmla="*/ 2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3">
                    <a:moveTo>
                      <a:pt x="0" y="26"/>
                    </a:moveTo>
                    <a:lnTo>
                      <a:pt x="9" y="0"/>
                    </a:lnTo>
                    <a:lnTo>
                      <a:pt x="26" y="9"/>
                    </a:lnTo>
                    <a:lnTo>
                      <a:pt x="17" y="3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78" name="Freeform 146">
                <a:extLst>
                  <a:ext uri="{FF2B5EF4-FFF2-40B4-BE49-F238E27FC236}">
                    <a16:creationId xmlns:a16="http://schemas.microsoft.com/office/drawing/2014/main" id="{FD693641-D6F3-4321-AF66-8E946EDF8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" y="3010"/>
                <a:ext cx="33" cy="35"/>
              </a:xfrm>
              <a:custGeom>
                <a:avLst/>
                <a:gdLst>
                  <a:gd name="T0" fmla="*/ 0 w 33"/>
                  <a:gd name="T1" fmla="*/ 23 h 35"/>
                  <a:gd name="T2" fmla="*/ 12 w 33"/>
                  <a:gd name="T3" fmla="*/ 0 h 35"/>
                  <a:gd name="T4" fmla="*/ 33 w 33"/>
                  <a:gd name="T5" fmla="*/ 9 h 35"/>
                  <a:gd name="T6" fmla="*/ 23 w 33"/>
                  <a:gd name="T7" fmla="*/ 35 h 35"/>
                  <a:gd name="T8" fmla="*/ 0 w 33"/>
                  <a:gd name="T9" fmla="*/ 2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5">
                    <a:moveTo>
                      <a:pt x="0" y="23"/>
                    </a:moveTo>
                    <a:lnTo>
                      <a:pt x="12" y="0"/>
                    </a:lnTo>
                    <a:lnTo>
                      <a:pt x="33" y="9"/>
                    </a:lnTo>
                    <a:lnTo>
                      <a:pt x="23" y="3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79" name="Freeform 147">
                <a:extLst>
                  <a:ext uri="{FF2B5EF4-FFF2-40B4-BE49-F238E27FC236}">
                    <a16:creationId xmlns:a16="http://schemas.microsoft.com/office/drawing/2014/main" id="{4D05F815-D7F9-456C-B253-35F119B94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4" y="3024"/>
                <a:ext cx="33" cy="33"/>
              </a:xfrm>
              <a:custGeom>
                <a:avLst/>
                <a:gdLst>
                  <a:gd name="T0" fmla="*/ 0 w 33"/>
                  <a:gd name="T1" fmla="*/ 24 h 33"/>
                  <a:gd name="T2" fmla="*/ 12 w 33"/>
                  <a:gd name="T3" fmla="*/ 0 h 33"/>
                  <a:gd name="T4" fmla="*/ 33 w 33"/>
                  <a:gd name="T5" fmla="*/ 9 h 33"/>
                  <a:gd name="T6" fmla="*/ 22 w 33"/>
                  <a:gd name="T7" fmla="*/ 33 h 33"/>
                  <a:gd name="T8" fmla="*/ 0 w 33"/>
                  <a:gd name="T9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0" y="24"/>
                    </a:moveTo>
                    <a:lnTo>
                      <a:pt x="12" y="0"/>
                    </a:lnTo>
                    <a:lnTo>
                      <a:pt x="33" y="9"/>
                    </a:lnTo>
                    <a:lnTo>
                      <a:pt x="22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80" name="Freeform 148">
                <a:extLst>
                  <a:ext uri="{FF2B5EF4-FFF2-40B4-BE49-F238E27FC236}">
                    <a16:creationId xmlns:a16="http://schemas.microsoft.com/office/drawing/2014/main" id="{9C932A4E-AC42-443B-9241-AFEFB9955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" y="2857"/>
                <a:ext cx="47" cy="43"/>
              </a:xfrm>
              <a:custGeom>
                <a:avLst/>
                <a:gdLst>
                  <a:gd name="T0" fmla="*/ 0 w 47"/>
                  <a:gd name="T1" fmla="*/ 24 h 43"/>
                  <a:gd name="T2" fmla="*/ 9 w 47"/>
                  <a:gd name="T3" fmla="*/ 0 h 43"/>
                  <a:gd name="T4" fmla="*/ 47 w 47"/>
                  <a:gd name="T5" fmla="*/ 17 h 43"/>
                  <a:gd name="T6" fmla="*/ 38 w 47"/>
                  <a:gd name="T7" fmla="*/ 43 h 43"/>
                  <a:gd name="T8" fmla="*/ 0 w 47"/>
                  <a:gd name="T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0" y="24"/>
                    </a:moveTo>
                    <a:lnTo>
                      <a:pt x="9" y="0"/>
                    </a:lnTo>
                    <a:lnTo>
                      <a:pt x="47" y="17"/>
                    </a:lnTo>
                    <a:lnTo>
                      <a:pt x="3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81" name="Freeform 149">
                <a:extLst>
                  <a:ext uri="{FF2B5EF4-FFF2-40B4-BE49-F238E27FC236}">
                    <a16:creationId xmlns:a16="http://schemas.microsoft.com/office/drawing/2014/main" id="{D8BB65C7-1A95-4A20-92E0-7A28E6050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" y="2841"/>
                <a:ext cx="41" cy="35"/>
              </a:xfrm>
              <a:custGeom>
                <a:avLst/>
                <a:gdLst>
                  <a:gd name="T0" fmla="*/ 0 w 41"/>
                  <a:gd name="T1" fmla="*/ 24 h 35"/>
                  <a:gd name="T2" fmla="*/ 12 w 41"/>
                  <a:gd name="T3" fmla="*/ 0 h 35"/>
                  <a:gd name="T4" fmla="*/ 41 w 41"/>
                  <a:gd name="T5" fmla="*/ 12 h 35"/>
                  <a:gd name="T6" fmla="*/ 29 w 41"/>
                  <a:gd name="T7" fmla="*/ 35 h 35"/>
                  <a:gd name="T8" fmla="*/ 0 w 41"/>
                  <a:gd name="T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5">
                    <a:moveTo>
                      <a:pt x="0" y="24"/>
                    </a:moveTo>
                    <a:lnTo>
                      <a:pt x="12" y="0"/>
                    </a:lnTo>
                    <a:lnTo>
                      <a:pt x="41" y="12"/>
                    </a:lnTo>
                    <a:lnTo>
                      <a:pt x="29" y="3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82" name="Freeform 150">
                <a:extLst>
                  <a:ext uri="{FF2B5EF4-FFF2-40B4-BE49-F238E27FC236}">
                    <a16:creationId xmlns:a16="http://schemas.microsoft.com/office/drawing/2014/main" id="{2C80BDAF-1923-440C-A059-A1C0D6A3A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" y="2817"/>
                <a:ext cx="47" cy="40"/>
              </a:xfrm>
              <a:custGeom>
                <a:avLst/>
                <a:gdLst>
                  <a:gd name="T0" fmla="*/ 0 w 47"/>
                  <a:gd name="T1" fmla="*/ 24 h 40"/>
                  <a:gd name="T2" fmla="*/ 12 w 47"/>
                  <a:gd name="T3" fmla="*/ 0 h 40"/>
                  <a:gd name="T4" fmla="*/ 47 w 47"/>
                  <a:gd name="T5" fmla="*/ 17 h 40"/>
                  <a:gd name="T6" fmla="*/ 38 w 47"/>
                  <a:gd name="T7" fmla="*/ 40 h 40"/>
                  <a:gd name="T8" fmla="*/ 0 w 47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0">
                    <a:moveTo>
                      <a:pt x="0" y="24"/>
                    </a:moveTo>
                    <a:lnTo>
                      <a:pt x="12" y="0"/>
                    </a:lnTo>
                    <a:lnTo>
                      <a:pt x="47" y="17"/>
                    </a:lnTo>
                    <a:lnTo>
                      <a:pt x="38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83" name="Freeform 151">
                <a:extLst>
                  <a:ext uri="{FF2B5EF4-FFF2-40B4-BE49-F238E27FC236}">
                    <a16:creationId xmlns:a16="http://schemas.microsoft.com/office/drawing/2014/main" id="{464C5D6E-937F-42F6-AD9C-324A92A74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5" y="2796"/>
                <a:ext cx="48" cy="40"/>
              </a:xfrm>
              <a:custGeom>
                <a:avLst/>
                <a:gdLst>
                  <a:gd name="T0" fmla="*/ 0 w 48"/>
                  <a:gd name="T1" fmla="*/ 23 h 40"/>
                  <a:gd name="T2" fmla="*/ 12 w 48"/>
                  <a:gd name="T3" fmla="*/ 0 h 40"/>
                  <a:gd name="T4" fmla="*/ 48 w 48"/>
                  <a:gd name="T5" fmla="*/ 16 h 40"/>
                  <a:gd name="T6" fmla="*/ 38 w 48"/>
                  <a:gd name="T7" fmla="*/ 40 h 40"/>
                  <a:gd name="T8" fmla="*/ 0 w 48"/>
                  <a:gd name="T9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3"/>
                    </a:moveTo>
                    <a:lnTo>
                      <a:pt x="12" y="0"/>
                    </a:lnTo>
                    <a:lnTo>
                      <a:pt x="48" y="16"/>
                    </a:lnTo>
                    <a:lnTo>
                      <a:pt x="38" y="4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84" name="Freeform 152">
                <a:extLst>
                  <a:ext uri="{FF2B5EF4-FFF2-40B4-BE49-F238E27FC236}">
                    <a16:creationId xmlns:a16="http://schemas.microsoft.com/office/drawing/2014/main" id="{468D9859-9366-4E9D-B034-935139915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9" y="3181"/>
                <a:ext cx="47" cy="42"/>
              </a:xfrm>
              <a:custGeom>
                <a:avLst/>
                <a:gdLst>
                  <a:gd name="T0" fmla="*/ 0 w 47"/>
                  <a:gd name="T1" fmla="*/ 23 h 42"/>
                  <a:gd name="T2" fmla="*/ 9 w 47"/>
                  <a:gd name="T3" fmla="*/ 0 h 42"/>
                  <a:gd name="T4" fmla="*/ 47 w 47"/>
                  <a:gd name="T5" fmla="*/ 16 h 42"/>
                  <a:gd name="T6" fmla="*/ 38 w 47"/>
                  <a:gd name="T7" fmla="*/ 42 h 42"/>
                  <a:gd name="T8" fmla="*/ 0 w 47"/>
                  <a:gd name="T9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2">
                    <a:moveTo>
                      <a:pt x="0" y="23"/>
                    </a:moveTo>
                    <a:lnTo>
                      <a:pt x="9" y="0"/>
                    </a:lnTo>
                    <a:lnTo>
                      <a:pt x="47" y="16"/>
                    </a:lnTo>
                    <a:lnTo>
                      <a:pt x="38" y="4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85" name="Freeform 153">
                <a:extLst>
                  <a:ext uri="{FF2B5EF4-FFF2-40B4-BE49-F238E27FC236}">
                    <a16:creationId xmlns:a16="http://schemas.microsoft.com/office/drawing/2014/main" id="{F65498D3-5E7F-46B2-AC38-3271F2BD9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" y="3162"/>
                <a:ext cx="41" cy="38"/>
              </a:xfrm>
              <a:custGeom>
                <a:avLst/>
                <a:gdLst>
                  <a:gd name="T0" fmla="*/ 0 w 41"/>
                  <a:gd name="T1" fmla="*/ 23 h 38"/>
                  <a:gd name="T2" fmla="*/ 12 w 41"/>
                  <a:gd name="T3" fmla="*/ 0 h 38"/>
                  <a:gd name="T4" fmla="*/ 41 w 41"/>
                  <a:gd name="T5" fmla="*/ 11 h 38"/>
                  <a:gd name="T6" fmla="*/ 29 w 41"/>
                  <a:gd name="T7" fmla="*/ 38 h 38"/>
                  <a:gd name="T8" fmla="*/ 0 w 41"/>
                  <a:gd name="T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8">
                    <a:moveTo>
                      <a:pt x="0" y="23"/>
                    </a:moveTo>
                    <a:lnTo>
                      <a:pt x="12" y="0"/>
                    </a:lnTo>
                    <a:lnTo>
                      <a:pt x="41" y="11"/>
                    </a:lnTo>
                    <a:lnTo>
                      <a:pt x="29" y="3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86" name="Freeform 154">
                <a:extLst>
                  <a:ext uri="{FF2B5EF4-FFF2-40B4-BE49-F238E27FC236}">
                    <a16:creationId xmlns:a16="http://schemas.microsoft.com/office/drawing/2014/main" id="{1DDD5C85-CF7C-4ED3-94E0-88C32C11D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" y="3138"/>
                <a:ext cx="48" cy="40"/>
              </a:xfrm>
              <a:custGeom>
                <a:avLst/>
                <a:gdLst>
                  <a:gd name="T0" fmla="*/ 0 w 48"/>
                  <a:gd name="T1" fmla="*/ 26 h 40"/>
                  <a:gd name="T2" fmla="*/ 10 w 48"/>
                  <a:gd name="T3" fmla="*/ 0 h 40"/>
                  <a:gd name="T4" fmla="*/ 48 w 48"/>
                  <a:gd name="T5" fmla="*/ 16 h 40"/>
                  <a:gd name="T6" fmla="*/ 36 w 48"/>
                  <a:gd name="T7" fmla="*/ 40 h 40"/>
                  <a:gd name="T8" fmla="*/ 0 w 48"/>
                  <a:gd name="T9" fmla="*/ 2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6"/>
                    </a:moveTo>
                    <a:lnTo>
                      <a:pt x="10" y="0"/>
                    </a:lnTo>
                    <a:lnTo>
                      <a:pt x="48" y="16"/>
                    </a:lnTo>
                    <a:lnTo>
                      <a:pt x="36" y="4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87" name="Freeform 155">
                <a:extLst>
                  <a:ext uri="{FF2B5EF4-FFF2-40B4-BE49-F238E27FC236}">
                    <a16:creationId xmlns:a16="http://schemas.microsoft.com/office/drawing/2014/main" id="{8601279F-3BF1-4BAA-9211-4093B10B2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1" y="3116"/>
                <a:ext cx="47" cy="43"/>
              </a:xfrm>
              <a:custGeom>
                <a:avLst/>
                <a:gdLst>
                  <a:gd name="T0" fmla="*/ 0 w 47"/>
                  <a:gd name="T1" fmla="*/ 27 h 43"/>
                  <a:gd name="T2" fmla="*/ 9 w 47"/>
                  <a:gd name="T3" fmla="*/ 0 h 43"/>
                  <a:gd name="T4" fmla="*/ 47 w 47"/>
                  <a:gd name="T5" fmla="*/ 17 h 43"/>
                  <a:gd name="T6" fmla="*/ 35 w 47"/>
                  <a:gd name="T7" fmla="*/ 43 h 43"/>
                  <a:gd name="T8" fmla="*/ 0 w 47"/>
                  <a:gd name="T9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0" y="27"/>
                    </a:moveTo>
                    <a:lnTo>
                      <a:pt x="9" y="0"/>
                    </a:lnTo>
                    <a:lnTo>
                      <a:pt x="47" y="17"/>
                    </a:lnTo>
                    <a:lnTo>
                      <a:pt x="35" y="4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88" name="Freeform 156">
                <a:extLst>
                  <a:ext uri="{FF2B5EF4-FFF2-40B4-BE49-F238E27FC236}">
                    <a16:creationId xmlns:a16="http://schemas.microsoft.com/office/drawing/2014/main" id="{74C3A6E9-73DF-48BF-AB99-886CD2629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4" y="2819"/>
                <a:ext cx="1014" cy="514"/>
              </a:xfrm>
              <a:custGeom>
                <a:avLst/>
                <a:gdLst>
                  <a:gd name="T0" fmla="*/ 29 w 1014"/>
                  <a:gd name="T1" fmla="*/ 0 h 514"/>
                  <a:gd name="T2" fmla="*/ 0 w 1014"/>
                  <a:gd name="T3" fmla="*/ 62 h 514"/>
                  <a:gd name="T4" fmla="*/ 988 w 1014"/>
                  <a:gd name="T5" fmla="*/ 514 h 514"/>
                  <a:gd name="T6" fmla="*/ 1014 w 1014"/>
                  <a:gd name="T7" fmla="*/ 454 h 514"/>
                  <a:gd name="T8" fmla="*/ 29 w 1014"/>
                  <a:gd name="T9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4" h="514">
                    <a:moveTo>
                      <a:pt x="29" y="0"/>
                    </a:moveTo>
                    <a:lnTo>
                      <a:pt x="0" y="62"/>
                    </a:lnTo>
                    <a:lnTo>
                      <a:pt x="988" y="514"/>
                    </a:lnTo>
                    <a:lnTo>
                      <a:pt x="1014" y="45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89" name="Freeform 157">
                <a:extLst>
                  <a:ext uri="{FF2B5EF4-FFF2-40B4-BE49-F238E27FC236}">
                    <a16:creationId xmlns:a16="http://schemas.microsoft.com/office/drawing/2014/main" id="{460E7856-A3B3-40D3-AEC6-DFA7A5AC6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4" y="2819"/>
                <a:ext cx="1014" cy="514"/>
              </a:xfrm>
              <a:custGeom>
                <a:avLst/>
                <a:gdLst>
                  <a:gd name="T0" fmla="*/ 29 w 1014"/>
                  <a:gd name="T1" fmla="*/ 0 h 514"/>
                  <a:gd name="T2" fmla="*/ 0 w 1014"/>
                  <a:gd name="T3" fmla="*/ 62 h 514"/>
                  <a:gd name="T4" fmla="*/ 988 w 1014"/>
                  <a:gd name="T5" fmla="*/ 514 h 514"/>
                  <a:gd name="T6" fmla="*/ 1014 w 1014"/>
                  <a:gd name="T7" fmla="*/ 454 h 514"/>
                  <a:gd name="T8" fmla="*/ 29 w 1014"/>
                  <a:gd name="T9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4" h="514">
                    <a:moveTo>
                      <a:pt x="29" y="0"/>
                    </a:moveTo>
                    <a:lnTo>
                      <a:pt x="0" y="62"/>
                    </a:lnTo>
                    <a:lnTo>
                      <a:pt x="988" y="514"/>
                    </a:lnTo>
                    <a:lnTo>
                      <a:pt x="1014" y="454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90" name="Freeform 158">
                <a:extLst>
                  <a:ext uri="{FF2B5EF4-FFF2-40B4-BE49-F238E27FC236}">
                    <a16:creationId xmlns:a16="http://schemas.microsoft.com/office/drawing/2014/main" id="{866BE5F9-C56B-44B1-91EA-D691CC82D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5" y="3045"/>
                <a:ext cx="33" cy="33"/>
              </a:xfrm>
              <a:custGeom>
                <a:avLst/>
                <a:gdLst>
                  <a:gd name="T0" fmla="*/ 0 w 33"/>
                  <a:gd name="T1" fmla="*/ 24 h 33"/>
                  <a:gd name="T2" fmla="*/ 12 w 33"/>
                  <a:gd name="T3" fmla="*/ 0 h 33"/>
                  <a:gd name="T4" fmla="*/ 33 w 33"/>
                  <a:gd name="T5" fmla="*/ 10 h 33"/>
                  <a:gd name="T6" fmla="*/ 21 w 33"/>
                  <a:gd name="T7" fmla="*/ 33 h 33"/>
                  <a:gd name="T8" fmla="*/ 0 w 33"/>
                  <a:gd name="T9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0" y="24"/>
                    </a:moveTo>
                    <a:lnTo>
                      <a:pt x="12" y="0"/>
                    </a:lnTo>
                    <a:lnTo>
                      <a:pt x="33" y="10"/>
                    </a:lnTo>
                    <a:lnTo>
                      <a:pt x="21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91" name="Freeform 159">
                <a:extLst>
                  <a:ext uri="{FF2B5EF4-FFF2-40B4-BE49-F238E27FC236}">
                    <a16:creationId xmlns:a16="http://schemas.microsoft.com/office/drawing/2014/main" id="{7E509461-35B2-496D-86CA-88704F314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3" y="3057"/>
                <a:ext cx="29" cy="33"/>
              </a:xfrm>
              <a:custGeom>
                <a:avLst/>
                <a:gdLst>
                  <a:gd name="T0" fmla="*/ 0 w 29"/>
                  <a:gd name="T1" fmla="*/ 26 h 33"/>
                  <a:gd name="T2" fmla="*/ 12 w 29"/>
                  <a:gd name="T3" fmla="*/ 0 h 33"/>
                  <a:gd name="T4" fmla="*/ 29 w 29"/>
                  <a:gd name="T5" fmla="*/ 10 h 33"/>
                  <a:gd name="T6" fmla="*/ 17 w 29"/>
                  <a:gd name="T7" fmla="*/ 33 h 33"/>
                  <a:gd name="T8" fmla="*/ 0 w 29"/>
                  <a:gd name="T9" fmla="*/ 2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3">
                    <a:moveTo>
                      <a:pt x="0" y="26"/>
                    </a:moveTo>
                    <a:lnTo>
                      <a:pt x="12" y="0"/>
                    </a:lnTo>
                    <a:lnTo>
                      <a:pt x="29" y="10"/>
                    </a:lnTo>
                    <a:lnTo>
                      <a:pt x="17" y="3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92" name="Freeform 160">
                <a:extLst>
                  <a:ext uri="{FF2B5EF4-FFF2-40B4-BE49-F238E27FC236}">
                    <a16:creationId xmlns:a16="http://schemas.microsoft.com/office/drawing/2014/main" id="{9F967479-3EC6-4FA7-B81B-B79600DF7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0" y="3071"/>
                <a:ext cx="33" cy="34"/>
              </a:xfrm>
              <a:custGeom>
                <a:avLst/>
                <a:gdLst>
                  <a:gd name="T0" fmla="*/ 0 w 33"/>
                  <a:gd name="T1" fmla="*/ 24 h 34"/>
                  <a:gd name="T2" fmla="*/ 11 w 33"/>
                  <a:gd name="T3" fmla="*/ 0 h 34"/>
                  <a:gd name="T4" fmla="*/ 33 w 33"/>
                  <a:gd name="T5" fmla="*/ 10 h 34"/>
                  <a:gd name="T6" fmla="*/ 21 w 33"/>
                  <a:gd name="T7" fmla="*/ 34 h 34"/>
                  <a:gd name="T8" fmla="*/ 0 w 33"/>
                  <a:gd name="T9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0" y="24"/>
                    </a:moveTo>
                    <a:lnTo>
                      <a:pt x="11" y="0"/>
                    </a:lnTo>
                    <a:lnTo>
                      <a:pt x="33" y="10"/>
                    </a:lnTo>
                    <a:lnTo>
                      <a:pt x="21" y="3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93" name="Freeform 161">
                <a:extLst>
                  <a:ext uri="{FF2B5EF4-FFF2-40B4-BE49-F238E27FC236}">
                    <a16:creationId xmlns:a16="http://schemas.microsoft.com/office/drawing/2014/main" id="{25146BFD-6F6C-46F6-B858-1A2DC292D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" y="3083"/>
                <a:ext cx="33" cy="33"/>
              </a:xfrm>
              <a:custGeom>
                <a:avLst/>
                <a:gdLst>
                  <a:gd name="T0" fmla="*/ 0 w 33"/>
                  <a:gd name="T1" fmla="*/ 24 h 33"/>
                  <a:gd name="T2" fmla="*/ 12 w 33"/>
                  <a:gd name="T3" fmla="*/ 0 h 33"/>
                  <a:gd name="T4" fmla="*/ 33 w 33"/>
                  <a:gd name="T5" fmla="*/ 10 h 33"/>
                  <a:gd name="T6" fmla="*/ 23 w 33"/>
                  <a:gd name="T7" fmla="*/ 33 h 33"/>
                  <a:gd name="T8" fmla="*/ 0 w 33"/>
                  <a:gd name="T9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0" y="24"/>
                    </a:moveTo>
                    <a:lnTo>
                      <a:pt x="12" y="0"/>
                    </a:lnTo>
                    <a:lnTo>
                      <a:pt x="33" y="10"/>
                    </a:lnTo>
                    <a:lnTo>
                      <a:pt x="23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94" name="Freeform 162">
                <a:extLst>
                  <a:ext uri="{FF2B5EF4-FFF2-40B4-BE49-F238E27FC236}">
                    <a16:creationId xmlns:a16="http://schemas.microsoft.com/office/drawing/2014/main" id="{0FB925D0-67F9-435E-B4A2-52A3CFEA8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" y="2917"/>
                <a:ext cx="50" cy="43"/>
              </a:xfrm>
              <a:custGeom>
                <a:avLst/>
                <a:gdLst>
                  <a:gd name="T0" fmla="*/ 0 w 50"/>
                  <a:gd name="T1" fmla="*/ 24 h 43"/>
                  <a:gd name="T2" fmla="*/ 12 w 50"/>
                  <a:gd name="T3" fmla="*/ 0 h 43"/>
                  <a:gd name="T4" fmla="*/ 50 w 50"/>
                  <a:gd name="T5" fmla="*/ 19 h 43"/>
                  <a:gd name="T6" fmla="*/ 38 w 50"/>
                  <a:gd name="T7" fmla="*/ 43 h 43"/>
                  <a:gd name="T8" fmla="*/ 0 w 50"/>
                  <a:gd name="T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3">
                    <a:moveTo>
                      <a:pt x="0" y="24"/>
                    </a:moveTo>
                    <a:lnTo>
                      <a:pt x="12" y="0"/>
                    </a:lnTo>
                    <a:lnTo>
                      <a:pt x="50" y="19"/>
                    </a:lnTo>
                    <a:lnTo>
                      <a:pt x="3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95" name="Freeform 163">
                <a:extLst>
                  <a:ext uri="{FF2B5EF4-FFF2-40B4-BE49-F238E27FC236}">
                    <a16:creationId xmlns:a16="http://schemas.microsoft.com/office/drawing/2014/main" id="{15882F1E-45A3-4542-B31B-22CC2EE6C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" y="2900"/>
                <a:ext cx="38" cy="36"/>
              </a:xfrm>
              <a:custGeom>
                <a:avLst/>
                <a:gdLst>
                  <a:gd name="T0" fmla="*/ 0 w 38"/>
                  <a:gd name="T1" fmla="*/ 24 h 36"/>
                  <a:gd name="T2" fmla="*/ 10 w 38"/>
                  <a:gd name="T3" fmla="*/ 0 h 36"/>
                  <a:gd name="T4" fmla="*/ 38 w 38"/>
                  <a:gd name="T5" fmla="*/ 12 h 36"/>
                  <a:gd name="T6" fmla="*/ 26 w 38"/>
                  <a:gd name="T7" fmla="*/ 36 h 36"/>
                  <a:gd name="T8" fmla="*/ 0 w 38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0" y="24"/>
                    </a:moveTo>
                    <a:lnTo>
                      <a:pt x="10" y="0"/>
                    </a:lnTo>
                    <a:lnTo>
                      <a:pt x="38" y="12"/>
                    </a:lnTo>
                    <a:lnTo>
                      <a:pt x="26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96" name="Freeform 164">
                <a:extLst>
                  <a:ext uri="{FF2B5EF4-FFF2-40B4-BE49-F238E27FC236}">
                    <a16:creationId xmlns:a16="http://schemas.microsoft.com/office/drawing/2014/main" id="{116F81BB-F3F6-43DC-A324-005814124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7" y="2876"/>
                <a:ext cx="47" cy="41"/>
              </a:xfrm>
              <a:custGeom>
                <a:avLst/>
                <a:gdLst>
                  <a:gd name="T0" fmla="*/ 0 w 47"/>
                  <a:gd name="T1" fmla="*/ 24 h 41"/>
                  <a:gd name="T2" fmla="*/ 12 w 47"/>
                  <a:gd name="T3" fmla="*/ 0 h 41"/>
                  <a:gd name="T4" fmla="*/ 47 w 47"/>
                  <a:gd name="T5" fmla="*/ 17 h 41"/>
                  <a:gd name="T6" fmla="*/ 35 w 47"/>
                  <a:gd name="T7" fmla="*/ 41 h 41"/>
                  <a:gd name="T8" fmla="*/ 0 w 47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1">
                    <a:moveTo>
                      <a:pt x="0" y="24"/>
                    </a:moveTo>
                    <a:lnTo>
                      <a:pt x="12" y="0"/>
                    </a:lnTo>
                    <a:lnTo>
                      <a:pt x="47" y="17"/>
                    </a:lnTo>
                    <a:lnTo>
                      <a:pt x="35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97" name="Freeform 165">
                <a:extLst>
                  <a:ext uri="{FF2B5EF4-FFF2-40B4-BE49-F238E27FC236}">
                    <a16:creationId xmlns:a16="http://schemas.microsoft.com/office/drawing/2014/main" id="{FA3E91E5-0A64-4F85-B7A1-F1655FC22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9" y="2855"/>
                <a:ext cx="48" cy="40"/>
              </a:xfrm>
              <a:custGeom>
                <a:avLst/>
                <a:gdLst>
                  <a:gd name="T0" fmla="*/ 0 w 48"/>
                  <a:gd name="T1" fmla="*/ 24 h 40"/>
                  <a:gd name="T2" fmla="*/ 12 w 48"/>
                  <a:gd name="T3" fmla="*/ 0 h 40"/>
                  <a:gd name="T4" fmla="*/ 48 w 48"/>
                  <a:gd name="T5" fmla="*/ 17 h 40"/>
                  <a:gd name="T6" fmla="*/ 36 w 48"/>
                  <a:gd name="T7" fmla="*/ 40 h 40"/>
                  <a:gd name="T8" fmla="*/ 0 w 48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4"/>
                    </a:moveTo>
                    <a:lnTo>
                      <a:pt x="12" y="0"/>
                    </a:lnTo>
                    <a:lnTo>
                      <a:pt x="48" y="17"/>
                    </a:lnTo>
                    <a:lnTo>
                      <a:pt x="36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98" name="Freeform 166">
                <a:extLst>
                  <a:ext uri="{FF2B5EF4-FFF2-40B4-BE49-F238E27FC236}">
                    <a16:creationId xmlns:a16="http://schemas.microsoft.com/office/drawing/2014/main" id="{5F1DF4DB-D5CE-4A8A-8A86-7D1FE5C9A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3240"/>
                <a:ext cx="50" cy="40"/>
              </a:xfrm>
              <a:custGeom>
                <a:avLst/>
                <a:gdLst>
                  <a:gd name="T0" fmla="*/ 0 w 50"/>
                  <a:gd name="T1" fmla="*/ 24 h 40"/>
                  <a:gd name="T2" fmla="*/ 12 w 50"/>
                  <a:gd name="T3" fmla="*/ 0 h 40"/>
                  <a:gd name="T4" fmla="*/ 50 w 50"/>
                  <a:gd name="T5" fmla="*/ 17 h 40"/>
                  <a:gd name="T6" fmla="*/ 38 w 50"/>
                  <a:gd name="T7" fmla="*/ 40 h 40"/>
                  <a:gd name="T8" fmla="*/ 0 w 50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0">
                    <a:moveTo>
                      <a:pt x="0" y="24"/>
                    </a:moveTo>
                    <a:lnTo>
                      <a:pt x="12" y="0"/>
                    </a:lnTo>
                    <a:lnTo>
                      <a:pt x="50" y="17"/>
                    </a:lnTo>
                    <a:lnTo>
                      <a:pt x="38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99" name="Freeform 167">
                <a:extLst>
                  <a:ext uri="{FF2B5EF4-FFF2-40B4-BE49-F238E27FC236}">
                    <a16:creationId xmlns:a16="http://schemas.microsoft.com/office/drawing/2014/main" id="{5E9BE8CE-1901-4DAC-A67C-020DD97ED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2" y="3221"/>
                <a:ext cx="38" cy="38"/>
              </a:xfrm>
              <a:custGeom>
                <a:avLst/>
                <a:gdLst>
                  <a:gd name="T0" fmla="*/ 0 w 38"/>
                  <a:gd name="T1" fmla="*/ 26 h 38"/>
                  <a:gd name="T2" fmla="*/ 12 w 38"/>
                  <a:gd name="T3" fmla="*/ 0 h 38"/>
                  <a:gd name="T4" fmla="*/ 38 w 38"/>
                  <a:gd name="T5" fmla="*/ 14 h 38"/>
                  <a:gd name="T6" fmla="*/ 29 w 38"/>
                  <a:gd name="T7" fmla="*/ 38 h 38"/>
                  <a:gd name="T8" fmla="*/ 0 w 38"/>
                  <a:gd name="T9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0" y="26"/>
                    </a:moveTo>
                    <a:lnTo>
                      <a:pt x="12" y="0"/>
                    </a:lnTo>
                    <a:lnTo>
                      <a:pt x="38" y="14"/>
                    </a:lnTo>
                    <a:lnTo>
                      <a:pt x="29" y="3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00" name="Freeform 168">
                <a:extLst>
                  <a:ext uri="{FF2B5EF4-FFF2-40B4-BE49-F238E27FC236}">
                    <a16:creationId xmlns:a16="http://schemas.microsoft.com/office/drawing/2014/main" id="{F95D462E-1420-427A-BE17-FA37201E0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0" y="3200"/>
                <a:ext cx="47" cy="40"/>
              </a:xfrm>
              <a:custGeom>
                <a:avLst/>
                <a:gdLst>
                  <a:gd name="T0" fmla="*/ 0 w 47"/>
                  <a:gd name="T1" fmla="*/ 23 h 40"/>
                  <a:gd name="T2" fmla="*/ 12 w 47"/>
                  <a:gd name="T3" fmla="*/ 0 h 40"/>
                  <a:gd name="T4" fmla="*/ 47 w 47"/>
                  <a:gd name="T5" fmla="*/ 16 h 40"/>
                  <a:gd name="T6" fmla="*/ 35 w 47"/>
                  <a:gd name="T7" fmla="*/ 40 h 40"/>
                  <a:gd name="T8" fmla="*/ 0 w 47"/>
                  <a:gd name="T9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0">
                    <a:moveTo>
                      <a:pt x="0" y="23"/>
                    </a:moveTo>
                    <a:lnTo>
                      <a:pt x="12" y="0"/>
                    </a:lnTo>
                    <a:lnTo>
                      <a:pt x="47" y="16"/>
                    </a:lnTo>
                    <a:lnTo>
                      <a:pt x="35" y="4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01" name="Freeform 169">
                <a:extLst>
                  <a:ext uri="{FF2B5EF4-FFF2-40B4-BE49-F238E27FC236}">
                    <a16:creationId xmlns:a16="http://schemas.microsoft.com/office/drawing/2014/main" id="{59C15456-6950-4497-8FC4-158171450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2" y="3178"/>
                <a:ext cx="48" cy="41"/>
              </a:xfrm>
              <a:custGeom>
                <a:avLst/>
                <a:gdLst>
                  <a:gd name="T0" fmla="*/ 0 w 48"/>
                  <a:gd name="T1" fmla="*/ 24 h 41"/>
                  <a:gd name="T2" fmla="*/ 12 w 48"/>
                  <a:gd name="T3" fmla="*/ 0 h 41"/>
                  <a:gd name="T4" fmla="*/ 48 w 48"/>
                  <a:gd name="T5" fmla="*/ 17 h 41"/>
                  <a:gd name="T6" fmla="*/ 36 w 48"/>
                  <a:gd name="T7" fmla="*/ 41 h 41"/>
                  <a:gd name="T8" fmla="*/ 0 w 48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1">
                    <a:moveTo>
                      <a:pt x="0" y="24"/>
                    </a:moveTo>
                    <a:lnTo>
                      <a:pt x="12" y="0"/>
                    </a:lnTo>
                    <a:lnTo>
                      <a:pt x="48" y="17"/>
                    </a:lnTo>
                    <a:lnTo>
                      <a:pt x="36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02" name="Freeform 170">
                <a:extLst>
                  <a:ext uri="{FF2B5EF4-FFF2-40B4-BE49-F238E27FC236}">
                    <a16:creationId xmlns:a16="http://schemas.microsoft.com/office/drawing/2014/main" id="{C0513456-B094-47E7-9A34-E4CE9A949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" y="3105"/>
                <a:ext cx="36" cy="33"/>
              </a:xfrm>
              <a:custGeom>
                <a:avLst/>
                <a:gdLst>
                  <a:gd name="T0" fmla="*/ 0 w 36"/>
                  <a:gd name="T1" fmla="*/ 23 h 33"/>
                  <a:gd name="T2" fmla="*/ 12 w 36"/>
                  <a:gd name="T3" fmla="*/ 0 h 33"/>
                  <a:gd name="T4" fmla="*/ 36 w 36"/>
                  <a:gd name="T5" fmla="*/ 9 h 33"/>
                  <a:gd name="T6" fmla="*/ 24 w 36"/>
                  <a:gd name="T7" fmla="*/ 33 h 33"/>
                  <a:gd name="T8" fmla="*/ 0 w 36"/>
                  <a:gd name="T9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0" y="23"/>
                    </a:moveTo>
                    <a:lnTo>
                      <a:pt x="12" y="0"/>
                    </a:lnTo>
                    <a:lnTo>
                      <a:pt x="36" y="9"/>
                    </a:lnTo>
                    <a:lnTo>
                      <a:pt x="24" y="3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03" name="Freeform 171">
                <a:extLst>
                  <a:ext uri="{FF2B5EF4-FFF2-40B4-BE49-F238E27FC236}">
                    <a16:creationId xmlns:a16="http://schemas.microsoft.com/office/drawing/2014/main" id="{0E6DFD60-BEED-4DAB-B747-9FC9AD2EE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7" y="3119"/>
                <a:ext cx="26" cy="31"/>
              </a:xfrm>
              <a:custGeom>
                <a:avLst/>
                <a:gdLst>
                  <a:gd name="T0" fmla="*/ 0 w 26"/>
                  <a:gd name="T1" fmla="*/ 24 h 31"/>
                  <a:gd name="T2" fmla="*/ 10 w 26"/>
                  <a:gd name="T3" fmla="*/ 0 h 31"/>
                  <a:gd name="T4" fmla="*/ 26 w 26"/>
                  <a:gd name="T5" fmla="*/ 7 h 31"/>
                  <a:gd name="T6" fmla="*/ 15 w 26"/>
                  <a:gd name="T7" fmla="*/ 31 h 31"/>
                  <a:gd name="T8" fmla="*/ 0 w 26"/>
                  <a:gd name="T9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1">
                    <a:moveTo>
                      <a:pt x="0" y="24"/>
                    </a:moveTo>
                    <a:lnTo>
                      <a:pt x="10" y="0"/>
                    </a:lnTo>
                    <a:lnTo>
                      <a:pt x="26" y="7"/>
                    </a:lnTo>
                    <a:lnTo>
                      <a:pt x="15" y="3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04" name="Freeform 172">
                <a:extLst>
                  <a:ext uri="{FF2B5EF4-FFF2-40B4-BE49-F238E27FC236}">
                    <a16:creationId xmlns:a16="http://schemas.microsoft.com/office/drawing/2014/main" id="{617CDE7A-1F2C-4C81-A7EF-D5CCAB52B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1" y="3128"/>
                <a:ext cx="33" cy="36"/>
              </a:xfrm>
              <a:custGeom>
                <a:avLst/>
                <a:gdLst>
                  <a:gd name="T0" fmla="*/ 0 w 33"/>
                  <a:gd name="T1" fmla="*/ 26 h 36"/>
                  <a:gd name="T2" fmla="*/ 12 w 33"/>
                  <a:gd name="T3" fmla="*/ 0 h 36"/>
                  <a:gd name="T4" fmla="*/ 33 w 33"/>
                  <a:gd name="T5" fmla="*/ 12 h 36"/>
                  <a:gd name="T6" fmla="*/ 24 w 33"/>
                  <a:gd name="T7" fmla="*/ 36 h 36"/>
                  <a:gd name="T8" fmla="*/ 0 w 33"/>
                  <a:gd name="T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6">
                    <a:moveTo>
                      <a:pt x="0" y="26"/>
                    </a:moveTo>
                    <a:lnTo>
                      <a:pt x="12" y="0"/>
                    </a:lnTo>
                    <a:lnTo>
                      <a:pt x="33" y="12"/>
                    </a:lnTo>
                    <a:lnTo>
                      <a:pt x="24" y="3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05" name="Freeform 173">
                <a:extLst>
                  <a:ext uri="{FF2B5EF4-FFF2-40B4-BE49-F238E27FC236}">
                    <a16:creationId xmlns:a16="http://schemas.microsoft.com/office/drawing/2014/main" id="{09C6F199-DF76-4AD0-87C9-24BDE1F0C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0" y="3143"/>
                <a:ext cx="33" cy="33"/>
              </a:xfrm>
              <a:custGeom>
                <a:avLst/>
                <a:gdLst>
                  <a:gd name="T0" fmla="*/ 0 w 33"/>
                  <a:gd name="T1" fmla="*/ 23 h 33"/>
                  <a:gd name="T2" fmla="*/ 11 w 33"/>
                  <a:gd name="T3" fmla="*/ 0 h 33"/>
                  <a:gd name="T4" fmla="*/ 33 w 33"/>
                  <a:gd name="T5" fmla="*/ 9 h 33"/>
                  <a:gd name="T6" fmla="*/ 21 w 33"/>
                  <a:gd name="T7" fmla="*/ 33 h 33"/>
                  <a:gd name="T8" fmla="*/ 0 w 33"/>
                  <a:gd name="T9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0" y="23"/>
                    </a:moveTo>
                    <a:lnTo>
                      <a:pt x="11" y="0"/>
                    </a:lnTo>
                    <a:lnTo>
                      <a:pt x="33" y="9"/>
                    </a:lnTo>
                    <a:lnTo>
                      <a:pt x="21" y="3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06" name="Freeform 174">
                <a:extLst>
                  <a:ext uri="{FF2B5EF4-FFF2-40B4-BE49-F238E27FC236}">
                    <a16:creationId xmlns:a16="http://schemas.microsoft.com/office/drawing/2014/main" id="{7CEF40FE-5F0A-41EF-97AC-6A0DC1320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2976"/>
                <a:ext cx="47" cy="43"/>
              </a:xfrm>
              <a:custGeom>
                <a:avLst/>
                <a:gdLst>
                  <a:gd name="T0" fmla="*/ 0 w 47"/>
                  <a:gd name="T1" fmla="*/ 26 h 43"/>
                  <a:gd name="T2" fmla="*/ 9 w 47"/>
                  <a:gd name="T3" fmla="*/ 0 h 43"/>
                  <a:gd name="T4" fmla="*/ 47 w 47"/>
                  <a:gd name="T5" fmla="*/ 19 h 43"/>
                  <a:gd name="T6" fmla="*/ 38 w 47"/>
                  <a:gd name="T7" fmla="*/ 43 h 43"/>
                  <a:gd name="T8" fmla="*/ 0 w 47"/>
                  <a:gd name="T9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0" y="26"/>
                    </a:moveTo>
                    <a:lnTo>
                      <a:pt x="9" y="0"/>
                    </a:lnTo>
                    <a:lnTo>
                      <a:pt x="47" y="19"/>
                    </a:lnTo>
                    <a:lnTo>
                      <a:pt x="38" y="4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07" name="Freeform 175">
                <a:extLst>
                  <a:ext uri="{FF2B5EF4-FFF2-40B4-BE49-F238E27FC236}">
                    <a16:creationId xmlns:a16="http://schemas.microsoft.com/office/drawing/2014/main" id="{11919BEF-FCD5-4DE0-AD85-D6AB45B8D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" y="2960"/>
                <a:ext cx="38" cy="35"/>
              </a:xfrm>
              <a:custGeom>
                <a:avLst/>
                <a:gdLst>
                  <a:gd name="T0" fmla="*/ 0 w 38"/>
                  <a:gd name="T1" fmla="*/ 23 h 35"/>
                  <a:gd name="T2" fmla="*/ 11 w 38"/>
                  <a:gd name="T3" fmla="*/ 0 h 35"/>
                  <a:gd name="T4" fmla="*/ 38 w 38"/>
                  <a:gd name="T5" fmla="*/ 12 h 35"/>
                  <a:gd name="T6" fmla="*/ 28 w 38"/>
                  <a:gd name="T7" fmla="*/ 35 h 35"/>
                  <a:gd name="T8" fmla="*/ 0 w 38"/>
                  <a:gd name="T9" fmla="*/ 2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5">
                    <a:moveTo>
                      <a:pt x="0" y="23"/>
                    </a:moveTo>
                    <a:lnTo>
                      <a:pt x="11" y="0"/>
                    </a:lnTo>
                    <a:lnTo>
                      <a:pt x="38" y="12"/>
                    </a:lnTo>
                    <a:lnTo>
                      <a:pt x="28" y="3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08" name="Freeform 176">
                <a:extLst>
                  <a:ext uri="{FF2B5EF4-FFF2-40B4-BE49-F238E27FC236}">
                    <a16:creationId xmlns:a16="http://schemas.microsoft.com/office/drawing/2014/main" id="{2F1387C9-CD51-45E7-9448-1B6438F70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8" y="2936"/>
                <a:ext cx="48" cy="40"/>
              </a:xfrm>
              <a:custGeom>
                <a:avLst/>
                <a:gdLst>
                  <a:gd name="T0" fmla="*/ 0 w 48"/>
                  <a:gd name="T1" fmla="*/ 24 h 40"/>
                  <a:gd name="T2" fmla="*/ 12 w 48"/>
                  <a:gd name="T3" fmla="*/ 0 h 40"/>
                  <a:gd name="T4" fmla="*/ 48 w 48"/>
                  <a:gd name="T5" fmla="*/ 17 h 40"/>
                  <a:gd name="T6" fmla="*/ 36 w 48"/>
                  <a:gd name="T7" fmla="*/ 40 h 40"/>
                  <a:gd name="T8" fmla="*/ 0 w 48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4"/>
                    </a:moveTo>
                    <a:lnTo>
                      <a:pt x="12" y="0"/>
                    </a:lnTo>
                    <a:lnTo>
                      <a:pt x="48" y="17"/>
                    </a:lnTo>
                    <a:lnTo>
                      <a:pt x="36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09" name="Freeform 177">
                <a:extLst>
                  <a:ext uri="{FF2B5EF4-FFF2-40B4-BE49-F238E27FC236}">
                    <a16:creationId xmlns:a16="http://schemas.microsoft.com/office/drawing/2014/main" id="{27355F07-9C4E-4FF2-890C-8352091FB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4" y="3299"/>
                <a:ext cx="50" cy="43"/>
              </a:xfrm>
              <a:custGeom>
                <a:avLst/>
                <a:gdLst>
                  <a:gd name="T0" fmla="*/ 0 w 50"/>
                  <a:gd name="T1" fmla="*/ 24 h 43"/>
                  <a:gd name="T2" fmla="*/ 12 w 50"/>
                  <a:gd name="T3" fmla="*/ 0 h 43"/>
                  <a:gd name="T4" fmla="*/ 50 w 50"/>
                  <a:gd name="T5" fmla="*/ 17 h 43"/>
                  <a:gd name="T6" fmla="*/ 38 w 50"/>
                  <a:gd name="T7" fmla="*/ 43 h 43"/>
                  <a:gd name="T8" fmla="*/ 0 w 50"/>
                  <a:gd name="T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3">
                    <a:moveTo>
                      <a:pt x="0" y="24"/>
                    </a:moveTo>
                    <a:lnTo>
                      <a:pt x="12" y="0"/>
                    </a:lnTo>
                    <a:lnTo>
                      <a:pt x="50" y="17"/>
                    </a:lnTo>
                    <a:lnTo>
                      <a:pt x="3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10" name="Freeform 178">
                <a:extLst>
                  <a:ext uri="{FF2B5EF4-FFF2-40B4-BE49-F238E27FC236}">
                    <a16:creationId xmlns:a16="http://schemas.microsoft.com/office/drawing/2014/main" id="{ADBA67A0-3B4C-4784-A062-E3A2A23C1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" y="3283"/>
                <a:ext cx="38" cy="35"/>
              </a:xfrm>
              <a:custGeom>
                <a:avLst/>
                <a:gdLst>
                  <a:gd name="T0" fmla="*/ 0 w 38"/>
                  <a:gd name="T1" fmla="*/ 24 h 35"/>
                  <a:gd name="T2" fmla="*/ 9 w 38"/>
                  <a:gd name="T3" fmla="*/ 0 h 35"/>
                  <a:gd name="T4" fmla="*/ 38 w 38"/>
                  <a:gd name="T5" fmla="*/ 12 h 35"/>
                  <a:gd name="T6" fmla="*/ 26 w 38"/>
                  <a:gd name="T7" fmla="*/ 35 h 35"/>
                  <a:gd name="T8" fmla="*/ 0 w 38"/>
                  <a:gd name="T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5">
                    <a:moveTo>
                      <a:pt x="0" y="24"/>
                    </a:moveTo>
                    <a:lnTo>
                      <a:pt x="9" y="0"/>
                    </a:lnTo>
                    <a:lnTo>
                      <a:pt x="38" y="12"/>
                    </a:lnTo>
                    <a:lnTo>
                      <a:pt x="26" y="3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11" name="Freeform 179">
                <a:extLst>
                  <a:ext uri="{FF2B5EF4-FFF2-40B4-BE49-F238E27FC236}">
                    <a16:creationId xmlns:a16="http://schemas.microsoft.com/office/drawing/2014/main" id="{05334DFA-8457-4DB1-BB28-3F08B60A2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3259"/>
                <a:ext cx="45" cy="40"/>
              </a:xfrm>
              <a:custGeom>
                <a:avLst/>
                <a:gdLst>
                  <a:gd name="T0" fmla="*/ 0 w 45"/>
                  <a:gd name="T1" fmla="*/ 24 h 40"/>
                  <a:gd name="T2" fmla="*/ 9 w 45"/>
                  <a:gd name="T3" fmla="*/ 0 h 40"/>
                  <a:gd name="T4" fmla="*/ 45 w 45"/>
                  <a:gd name="T5" fmla="*/ 17 h 40"/>
                  <a:gd name="T6" fmla="*/ 35 w 45"/>
                  <a:gd name="T7" fmla="*/ 40 h 40"/>
                  <a:gd name="T8" fmla="*/ 0 w 45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0" y="24"/>
                    </a:moveTo>
                    <a:lnTo>
                      <a:pt x="9" y="0"/>
                    </a:lnTo>
                    <a:lnTo>
                      <a:pt x="45" y="17"/>
                    </a:lnTo>
                    <a:lnTo>
                      <a:pt x="35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12" name="Freeform 180">
                <a:extLst>
                  <a:ext uri="{FF2B5EF4-FFF2-40B4-BE49-F238E27FC236}">
                    <a16:creationId xmlns:a16="http://schemas.microsoft.com/office/drawing/2014/main" id="{AA59F434-6461-4EC6-A610-BC1CFCB06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6" y="3238"/>
                <a:ext cx="48" cy="40"/>
              </a:xfrm>
              <a:custGeom>
                <a:avLst/>
                <a:gdLst>
                  <a:gd name="T0" fmla="*/ 0 w 48"/>
                  <a:gd name="T1" fmla="*/ 23 h 40"/>
                  <a:gd name="T2" fmla="*/ 10 w 48"/>
                  <a:gd name="T3" fmla="*/ 0 h 40"/>
                  <a:gd name="T4" fmla="*/ 48 w 48"/>
                  <a:gd name="T5" fmla="*/ 16 h 40"/>
                  <a:gd name="T6" fmla="*/ 36 w 48"/>
                  <a:gd name="T7" fmla="*/ 40 h 40"/>
                  <a:gd name="T8" fmla="*/ 0 w 48"/>
                  <a:gd name="T9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3"/>
                    </a:moveTo>
                    <a:lnTo>
                      <a:pt x="10" y="0"/>
                    </a:lnTo>
                    <a:lnTo>
                      <a:pt x="48" y="16"/>
                    </a:lnTo>
                    <a:lnTo>
                      <a:pt x="36" y="4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13" name="Freeform 181">
                <a:extLst>
                  <a:ext uri="{FF2B5EF4-FFF2-40B4-BE49-F238E27FC236}">
                    <a16:creationId xmlns:a16="http://schemas.microsoft.com/office/drawing/2014/main" id="{009579F7-6D15-4194-B7E6-BCCD5F37F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0" y="2941"/>
                <a:ext cx="1014" cy="510"/>
              </a:xfrm>
              <a:custGeom>
                <a:avLst/>
                <a:gdLst>
                  <a:gd name="T0" fmla="*/ 28 w 1014"/>
                  <a:gd name="T1" fmla="*/ 0 h 510"/>
                  <a:gd name="T2" fmla="*/ 0 w 1014"/>
                  <a:gd name="T3" fmla="*/ 59 h 510"/>
                  <a:gd name="T4" fmla="*/ 988 w 1014"/>
                  <a:gd name="T5" fmla="*/ 510 h 510"/>
                  <a:gd name="T6" fmla="*/ 1014 w 1014"/>
                  <a:gd name="T7" fmla="*/ 451 h 510"/>
                  <a:gd name="T8" fmla="*/ 28 w 1014"/>
                  <a:gd name="T9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4" h="510">
                    <a:moveTo>
                      <a:pt x="28" y="0"/>
                    </a:moveTo>
                    <a:lnTo>
                      <a:pt x="0" y="59"/>
                    </a:lnTo>
                    <a:lnTo>
                      <a:pt x="988" y="510"/>
                    </a:lnTo>
                    <a:lnTo>
                      <a:pt x="1014" y="45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14" name="Freeform 182">
                <a:extLst>
                  <a:ext uri="{FF2B5EF4-FFF2-40B4-BE49-F238E27FC236}">
                    <a16:creationId xmlns:a16="http://schemas.microsoft.com/office/drawing/2014/main" id="{2CB9C057-67E1-4033-A3FA-A83D5D0B2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0" y="2941"/>
                <a:ext cx="1014" cy="510"/>
              </a:xfrm>
              <a:custGeom>
                <a:avLst/>
                <a:gdLst>
                  <a:gd name="T0" fmla="*/ 28 w 1014"/>
                  <a:gd name="T1" fmla="*/ 0 h 510"/>
                  <a:gd name="T2" fmla="*/ 0 w 1014"/>
                  <a:gd name="T3" fmla="*/ 59 h 510"/>
                  <a:gd name="T4" fmla="*/ 988 w 1014"/>
                  <a:gd name="T5" fmla="*/ 510 h 510"/>
                  <a:gd name="T6" fmla="*/ 1014 w 1014"/>
                  <a:gd name="T7" fmla="*/ 451 h 510"/>
                  <a:gd name="T8" fmla="*/ 28 w 1014"/>
                  <a:gd name="T9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4" h="510">
                    <a:moveTo>
                      <a:pt x="28" y="0"/>
                    </a:moveTo>
                    <a:lnTo>
                      <a:pt x="0" y="59"/>
                    </a:lnTo>
                    <a:lnTo>
                      <a:pt x="988" y="510"/>
                    </a:lnTo>
                    <a:lnTo>
                      <a:pt x="1014" y="451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15" name="Freeform 183">
                <a:extLst>
                  <a:ext uri="{FF2B5EF4-FFF2-40B4-BE49-F238E27FC236}">
                    <a16:creationId xmlns:a16="http://schemas.microsoft.com/office/drawing/2014/main" id="{2E6FDED2-A38B-48FB-876C-25FB8EA74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3164"/>
                <a:ext cx="34" cy="36"/>
              </a:xfrm>
              <a:custGeom>
                <a:avLst/>
                <a:gdLst>
                  <a:gd name="T0" fmla="*/ 0 w 34"/>
                  <a:gd name="T1" fmla="*/ 24 h 36"/>
                  <a:gd name="T2" fmla="*/ 12 w 34"/>
                  <a:gd name="T3" fmla="*/ 0 h 36"/>
                  <a:gd name="T4" fmla="*/ 34 w 34"/>
                  <a:gd name="T5" fmla="*/ 12 h 36"/>
                  <a:gd name="T6" fmla="*/ 22 w 34"/>
                  <a:gd name="T7" fmla="*/ 36 h 36"/>
                  <a:gd name="T8" fmla="*/ 0 w 34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6">
                    <a:moveTo>
                      <a:pt x="0" y="24"/>
                    </a:moveTo>
                    <a:lnTo>
                      <a:pt x="12" y="0"/>
                    </a:lnTo>
                    <a:lnTo>
                      <a:pt x="34" y="12"/>
                    </a:lnTo>
                    <a:lnTo>
                      <a:pt x="2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16" name="Freeform 184">
                <a:extLst>
                  <a:ext uri="{FF2B5EF4-FFF2-40B4-BE49-F238E27FC236}">
                    <a16:creationId xmlns:a16="http://schemas.microsoft.com/office/drawing/2014/main" id="{A77D8E47-890E-4F63-90E2-44EC691BB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9" y="3178"/>
                <a:ext cx="28" cy="31"/>
              </a:xfrm>
              <a:custGeom>
                <a:avLst/>
                <a:gdLst>
                  <a:gd name="T0" fmla="*/ 0 w 28"/>
                  <a:gd name="T1" fmla="*/ 24 h 31"/>
                  <a:gd name="T2" fmla="*/ 12 w 28"/>
                  <a:gd name="T3" fmla="*/ 0 h 31"/>
                  <a:gd name="T4" fmla="*/ 28 w 28"/>
                  <a:gd name="T5" fmla="*/ 7 h 31"/>
                  <a:gd name="T6" fmla="*/ 16 w 28"/>
                  <a:gd name="T7" fmla="*/ 31 h 31"/>
                  <a:gd name="T8" fmla="*/ 0 w 28"/>
                  <a:gd name="T9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0" y="24"/>
                    </a:moveTo>
                    <a:lnTo>
                      <a:pt x="12" y="0"/>
                    </a:lnTo>
                    <a:lnTo>
                      <a:pt x="28" y="7"/>
                    </a:lnTo>
                    <a:lnTo>
                      <a:pt x="16" y="3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17" name="Freeform 185">
                <a:extLst>
                  <a:ext uri="{FF2B5EF4-FFF2-40B4-BE49-F238E27FC236}">
                    <a16:creationId xmlns:a16="http://schemas.microsoft.com/office/drawing/2014/main" id="{9749B82F-3D08-4BAC-BF8A-F585508BC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5" y="3190"/>
                <a:ext cx="33" cy="33"/>
              </a:xfrm>
              <a:custGeom>
                <a:avLst/>
                <a:gdLst>
                  <a:gd name="T0" fmla="*/ 0 w 33"/>
                  <a:gd name="T1" fmla="*/ 24 h 33"/>
                  <a:gd name="T2" fmla="*/ 12 w 33"/>
                  <a:gd name="T3" fmla="*/ 0 h 33"/>
                  <a:gd name="T4" fmla="*/ 33 w 33"/>
                  <a:gd name="T5" fmla="*/ 10 h 33"/>
                  <a:gd name="T6" fmla="*/ 21 w 33"/>
                  <a:gd name="T7" fmla="*/ 33 h 33"/>
                  <a:gd name="T8" fmla="*/ 0 w 33"/>
                  <a:gd name="T9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0" y="24"/>
                    </a:moveTo>
                    <a:lnTo>
                      <a:pt x="12" y="0"/>
                    </a:lnTo>
                    <a:lnTo>
                      <a:pt x="33" y="10"/>
                    </a:lnTo>
                    <a:lnTo>
                      <a:pt x="21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18" name="Freeform 186">
                <a:extLst>
                  <a:ext uri="{FF2B5EF4-FFF2-40B4-BE49-F238E27FC236}">
                    <a16:creationId xmlns:a16="http://schemas.microsoft.com/office/drawing/2014/main" id="{6F5D4A16-D879-469F-971E-0C0A35488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3" y="3202"/>
                <a:ext cx="31" cy="33"/>
              </a:xfrm>
              <a:custGeom>
                <a:avLst/>
                <a:gdLst>
                  <a:gd name="T0" fmla="*/ 0 w 31"/>
                  <a:gd name="T1" fmla="*/ 24 h 33"/>
                  <a:gd name="T2" fmla="*/ 10 w 31"/>
                  <a:gd name="T3" fmla="*/ 0 h 33"/>
                  <a:gd name="T4" fmla="*/ 31 w 31"/>
                  <a:gd name="T5" fmla="*/ 9 h 33"/>
                  <a:gd name="T6" fmla="*/ 22 w 31"/>
                  <a:gd name="T7" fmla="*/ 33 h 33"/>
                  <a:gd name="T8" fmla="*/ 0 w 31"/>
                  <a:gd name="T9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3">
                    <a:moveTo>
                      <a:pt x="0" y="24"/>
                    </a:moveTo>
                    <a:lnTo>
                      <a:pt x="10" y="0"/>
                    </a:lnTo>
                    <a:lnTo>
                      <a:pt x="31" y="9"/>
                    </a:lnTo>
                    <a:lnTo>
                      <a:pt x="22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19" name="Freeform 187">
                <a:extLst>
                  <a:ext uri="{FF2B5EF4-FFF2-40B4-BE49-F238E27FC236}">
                    <a16:creationId xmlns:a16="http://schemas.microsoft.com/office/drawing/2014/main" id="{9887BEAB-E3DA-4E48-A8F3-60183ABF5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2" y="3038"/>
                <a:ext cx="50" cy="40"/>
              </a:xfrm>
              <a:custGeom>
                <a:avLst/>
                <a:gdLst>
                  <a:gd name="T0" fmla="*/ 0 w 50"/>
                  <a:gd name="T1" fmla="*/ 24 h 40"/>
                  <a:gd name="T2" fmla="*/ 12 w 50"/>
                  <a:gd name="T3" fmla="*/ 0 h 40"/>
                  <a:gd name="T4" fmla="*/ 50 w 50"/>
                  <a:gd name="T5" fmla="*/ 17 h 40"/>
                  <a:gd name="T6" fmla="*/ 38 w 50"/>
                  <a:gd name="T7" fmla="*/ 40 h 40"/>
                  <a:gd name="T8" fmla="*/ 0 w 50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0">
                    <a:moveTo>
                      <a:pt x="0" y="24"/>
                    </a:moveTo>
                    <a:lnTo>
                      <a:pt x="12" y="0"/>
                    </a:lnTo>
                    <a:lnTo>
                      <a:pt x="50" y="17"/>
                    </a:lnTo>
                    <a:lnTo>
                      <a:pt x="38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20" name="Freeform 188">
                <a:extLst>
                  <a:ext uri="{FF2B5EF4-FFF2-40B4-BE49-F238E27FC236}">
                    <a16:creationId xmlns:a16="http://schemas.microsoft.com/office/drawing/2014/main" id="{1A033729-E236-4489-B391-655F07E09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" y="3019"/>
                <a:ext cx="40" cy="38"/>
              </a:xfrm>
              <a:custGeom>
                <a:avLst/>
                <a:gdLst>
                  <a:gd name="T0" fmla="*/ 0 w 40"/>
                  <a:gd name="T1" fmla="*/ 24 h 38"/>
                  <a:gd name="T2" fmla="*/ 12 w 40"/>
                  <a:gd name="T3" fmla="*/ 0 h 38"/>
                  <a:gd name="T4" fmla="*/ 40 w 40"/>
                  <a:gd name="T5" fmla="*/ 12 h 38"/>
                  <a:gd name="T6" fmla="*/ 29 w 40"/>
                  <a:gd name="T7" fmla="*/ 38 h 38"/>
                  <a:gd name="T8" fmla="*/ 0 w 40"/>
                  <a:gd name="T9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8">
                    <a:moveTo>
                      <a:pt x="0" y="24"/>
                    </a:moveTo>
                    <a:lnTo>
                      <a:pt x="12" y="0"/>
                    </a:lnTo>
                    <a:lnTo>
                      <a:pt x="40" y="12"/>
                    </a:lnTo>
                    <a:lnTo>
                      <a:pt x="29" y="3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21" name="Freeform 189">
                <a:extLst>
                  <a:ext uri="{FF2B5EF4-FFF2-40B4-BE49-F238E27FC236}">
                    <a16:creationId xmlns:a16="http://schemas.microsoft.com/office/drawing/2014/main" id="{4F3512C2-8F6D-44D8-BA3A-C12311350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2995"/>
                <a:ext cx="47" cy="41"/>
              </a:xfrm>
              <a:custGeom>
                <a:avLst/>
                <a:gdLst>
                  <a:gd name="T0" fmla="*/ 0 w 47"/>
                  <a:gd name="T1" fmla="*/ 24 h 41"/>
                  <a:gd name="T2" fmla="*/ 12 w 47"/>
                  <a:gd name="T3" fmla="*/ 0 h 41"/>
                  <a:gd name="T4" fmla="*/ 47 w 47"/>
                  <a:gd name="T5" fmla="*/ 17 h 41"/>
                  <a:gd name="T6" fmla="*/ 38 w 47"/>
                  <a:gd name="T7" fmla="*/ 41 h 41"/>
                  <a:gd name="T8" fmla="*/ 0 w 47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1">
                    <a:moveTo>
                      <a:pt x="0" y="24"/>
                    </a:moveTo>
                    <a:lnTo>
                      <a:pt x="12" y="0"/>
                    </a:lnTo>
                    <a:lnTo>
                      <a:pt x="47" y="17"/>
                    </a:lnTo>
                    <a:lnTo>
                      <a:pt x="38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22" name="Freeform 190">
                <a:extLst>
                  <a:ext uri="{FF2B5EF4-FFF2-40B4-BE49-F238E27FC236}">
                    <a16:creationId xmlns:a16="http://schemas.microsoft.com/office/drawing/2014/main" id="{22296755-3642-4298-8D21-F4A859DE1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" y="3359"/>
                <a:ext cx="50" cy="43"/>
              </a:xfrm>
              <a:custGeom>
                <a:avLst/>
                <a:gdLst>
                  <a:gd name="T0" fmla="*/ 0 w 50"/>
                  <a:gd name="T1" fmla="*/ 26 h 43"/>
                  <a:gd name="T2" fmla="*/ 12 w 50"/>
                  <a:gd name="T3" fmla="*/ 0 h 43"/>
                  <a:gd name="T4" fmla="*/ 50 w 50"/>
                  <a:gd name="T5" fmla="*/ 19 h 43"/>
                  <a:gd name="T6" fmla="*/ 38 w 50"/>
                  <a:gd name="T7" fmla="*/ 43 h 43"/>
                  <a:gd name="T8" fmla="*/ 0 w 50"/>
                  <a:gd name="T9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3">
                    <a:moveTo>
                      <a:pt x="0" y="26"/>
                    </a:moveTo>
                    <a:lnTo>
                      <a:pt x="12" y="0"/>
                    </a:lnTo>
                    <a:lnTo>
                      <a:pt x="50" y="19"/>
                    </a:lnTo>
                    <a:lnTo>
                      <a:pt x="38" y="4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23" name="Freeform 191">
                <a:extLst>
                  <a:ext uri="{FF2B5EF4-FFF2-40B4-BE49-F238E27FC236}">
                    <a16:creationId xmlns:a16="http://schemas.microsoft.com/office/drawing/2014/main" id="{3EA4D605-B6CB-405A-BBCF-6B1D04D74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" y="3342"/>
                <a:ext cx="38" cy="36"/>
              </a:xfrm>
              <a:custGeom>
                <a:avLst/>
                <a:gdLst>
                  <a:gd name="T0" fmla="*/ 0 w 38"/>
                  <a:gd name="T1" fmla="*/ 24 h 36"/>
                  <a:gd name="T2" fmla="*/ 12 w 38"/>
                  <a:gd name="T3" fmla="*/ 0 h 36"/>
                  <a:gd name="T4" fmla="*/ 38 w 38"/>
                  <a:gd name="T5" fmla="*/ 12 h 36"/>
                  <a:gd name="T6" fmla="*/ 29 w 38"/>
                  <a:gd name="T7" fmla="*/ 36 h 36"/>
                  <a:gd name="T8" fmla="*/ 0 w 38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0" y="24"/>
                    </a:moveTo>
                    <a:lnTo>
                      <a:pt x="12" y="0"/>
                    </a:lnTo>
                    <a:lnTo>
                      <a:pt x="38" y="12"/>
                    </a:lnTo>
                    <a:lnTo>
                      <a:pt x="29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24" name="Freeform 192">
                <a:extLst>
                  <a:ext uri="{FF2B5EF4-FFF2-40B4-BE49-F238E27FC236}">
                    <a16:creationId xmlns:a16="http://schemas.microsoft.com/office/drawing/2014/main" id="{667C88C4-BC66-4884-B797-9DB492F1B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5" y="3318"/>
                <a:ext cx="48" cy="41"/>
              </a:xfrm>
              <a:custGeom>
                <a:avLst/>
                <a:gdLst>
                  <a:gd name="T0" fmla="*/ 0 w 48"/>
                  <a:gd name="T1" fmla="*/ 24 h 41"/>
                  <a:gd name="T2" fmla="*/ 12 w 48"/>
                  <a:gd name="T3" fmla="*/ 0 h 41"/>
                  <a:gd name="T4" fmla="*/ 48 w 48"/>
                  <a:gd name="T5" fmla="*/ 17 h 41"/>
                  <a:gd name="T6" fmla="*/ 36 w 48"/>
                  <a:gd name="T7" fmla="*/ 41 h 41"/>
                  <a:gd name="T8" fmla="*/ 0 w 48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1">
                    <a:moveTo>
                      <a:pt x="0" y="24"/>
                    </a:moveTo>
                    <a:lnTo>
                      <a:pt x="12" y="0"/>
                    </a:lnTo>
                    <a:lnTo>
                      <a:pt x="48" y="17"/>
                    </a:lnTo>
                    <a:lnTo>
                      <a:pt x="36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25" name="Freeform 193">
                <a:extLst>
                  <a:ext uri="{FF2B5EF4-FFF2-40B4-BE49-F238E27FC236}">
                    <a16:creationId xmlns:a16="http://schemas.microsoft.com/office/drawing/2014/main" id="{F3C79A30-5E59-4DE9-8533-0F0F9D0B6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8" y="3297"/>
                <a:ext cx="47" cy="40"/>
              </a:xfrm>
              <a:custGeom>
                <a:avLst/>
                <a:gdLst>
                  <a:gd name="T0" fmla="*/ 0 w 47"/>
                  <a:gd name="T1" fmla="*/ 24 h 40"/>
                  <a:gd name="T2" fmla="*/ 12 w 47"/>
                  <a:gd name="T3" fmla="*/ 0 h 40"/>
                  <a:gd name="T4" fmla="*/ 47 w 47"/>
                  <a:gd name="T5" fmla="*/ 17 h 40"/>
                  <a:gd name="T6" fmla="*/ 38 w 47"/>
                  <a:gd name="T7" fmla="*/ 40 h 40"/>
                  <a:gd name="T8" fmla="*/ 0 w 47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0">
                    <a:moveTo>
                      <a:pt x="0" y="24"/>
                    </a:moveTo>
                    <a:lnTo>
                      <a:pt x="12" y="0"/>
                    </a:lnTo>
                    <a:lnTo>
                      <a:pt x="47" y="17"/>
                    </a:lnTo>
                    <a:lnTo>
                      <a:pt x="38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26" name="Freeform 194">
                <a:extLst>
                  <a:ext uri="{FF2B5EF4-FFF2-40B4-BE49-F238E27FC236}">
                    <a16:creationId xmlns:a16="http://schemas.microsoft.com/office/drawing/2014/main" id="{9CD6AC78-1CCD-4BE0-8383-AE439F24F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2" y="3226"/>
                <a:ext cx="35" cy="33"/>
              </a:xfrm>
              <a:custGeom>
                <a:avLst/>
                <a:gdLst>
                  <a:gd name="T0" fmla="*/ 0 w 35"/>
                  <a:gd name="T1" fmla="*/ 24 h 33"/>
                  <a:gd name="T2" fmla="*/ 12 w 35"/>
                  <a:gd name="T3" fmla="*/ 0 h 33"/>
                  <a:gd name="T4" fmla="*/ 35 w 35"/>
                  <a:gd name="T5" fmla="*/ 9 h 33"/>
                  <a:gd name="T6" fmla="*/ 24 w 35"/>
                  <a:gd name="T7" fmla="*/ 33 h 33"/>
                  <a:gd name="T8" fmla="*/ 0 w 35"/>
                  <a:gd name="T9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3">
                    <a:moveTo>
                      <a:pt x="0" y="24"/>
                    </a:moveTo>
                    <a:lnTo>
                      <a:pt x="12" y="0"/>
                    </a:lnTo>
                    <a:lnTo>
                      <a:pt x="35" y="9"/>
                    </a:lnTo>
                    <a:lnTo>
                      <a:pt x="24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27" name="Freeform 195">
                <a:extLst>
                  <a:ext uri="{FF2B5EF4-FFF2-40B4-BE49-F238E27FC236}">
                    <a16:creationId xmlns:a16="http://schemas.microsoft.com/office/drawing/2014/main" id="{A44FEB81-CAA1-4745-8C8D-100B27254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3" y="3238"/>
                <a:ext cx="26" cy="31"/>
              </a:xfrm>
              <a:custGeom>
                <a:avLst/>
                <a:gdLst>
                  <a:gd name="T0" fmla="*/ 0 w 26"/>
                  <a:gd name="T1" fmla="*/ 23 h 31"/>
                  <a:gd name="T2" fmla="*/ 9 w 26"/>
                  <a:gd name="T3" fmla="*/ 0 h 31"/>
                  <a:gd name="T4" fmla="*/ 26 w 26"/>
                  <a:gd name="T5" fmla="*/ 7 h 31"/>
                  <a:gd name="T6" fmla="*/ 16 w 26"/>
                  <a:gd name="T7" fmla="*/ 31 h 31"/>
                  <a:gd name="T8" fmla="*/ 0 w 26"/>
                  <a:gd name="T9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1">
                    <a:moveTo>
                      <a:pt x="0" y="23"/>
                    </a:moveTo>
                    <a:lnTo>
                      <a:pt x="9" y="0"/>
                    </a:lnTo>
                    <a:lnTo>
                      <a:pt x="26" y="7"/>
                    </a:lnTo>
                    <a:lnTo>
                      <a:pt x="16" y="3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28" name="Freeform 196">
                <a:extLst>
                  <a:ext uri="{FF2B5EF4-FFF2-40B4-BE49-F238E27FC236}">
                    <a16:creationId xmlns:a16="http://schemas.microsoft.com/office/drawing/2014/main" id="{6D5B6700-A95B-4519-988F-A03E99FEE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" y="3250"/>
                <a:ext cx="34" cy="33"/>
              </a:xfrm>
              <a:custGeom>
                <a:avLst/>
                <a:gdLst>
                  <a:gd name="T0" fmla="*/ 0 w 34"/>
                  <a:gd name="T1" fmla="*/ 23 h 33"/>
                  <a:gd name="T2" fmla="*/ 12 w 34"/>
                  <a:gd name="T3" fmla="*/ 0 h 33"/>
                  <a:gd name="T4" fmla="*/ 34 w 34"/>
                  <a:gd name="T5" fmla="*/ 9 h 33"/>
                  <a:gd name="T6" fmla="*/ 22 w 34"/>
                  <a:gd name="T7" fmla="*/ 33 h 33"/>
                  <a:gd name="T8" fmla="*/ 0 w 34"/>
                  <a:gd name="T9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0" y="23"/>
                    </a:moveTo>
                    <a:lnTo>
                      <a:pt x="12" y="0"/>
                    </a:lnTo>
                    <a:lnTo>
                      <a:pt x="34" y="9"/>
                    </a:lnTo>
                    <a:lnTo>
                      <a:pt x="22" y="3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29" name="Freeform 197">
                <a:extLst>
                  <a:ext uri="{FF2B5EF4-FFF2-40B4-BE49-F238E27FC236}">
                    <a16:creationId xmlns:a16="http://schemas.microsoft.com/office/drawing/2014/main" id="{C47BDF56-4933-4741-8B41-2EB708753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5" y="3261"/>
                <a:ext cx="33" cy="36"/>
              </a:xfrm>
              <a:custGeom>
                <a:avLst/>
                <a:gdLst>
                  <a:gd name="T0" fmla="*/ 0 w 33"/>
                  <a:gd name="T1" fmla="*/ 24 h 36"/>
                  <a:gd name="T2" fmla="*/ 12 w 33"/>
                  <a:gd name="T3" fmla="*/ 0 h 36"/>
                  <a:gd name="T4" fmla="*/ 33 w 33"/>
                  <a:gd name="T5" fmla="*/ 10 h 36"/>
                  <a:gd name="T6" fmla="*/ 21 w 33"/>
                  <a:gd name="T7" fmla="*/ 36 h 36"/>
                  <a:gd name="T8" fmla="*/ 0 w 33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6">
                    <a:moveTo>
                      <a:pt x="0" y="24"/>
                    </a:moveTo>
                    <a:lnTo>
                      <a:pt x="12" y="0"/>
                    </a:lnTo>
                    <a:lnTo>
                      <a:pt x="33" y="10"/>
                    </a:lnTo>
                    <a:lnTo>
                      <a:pt x="21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30" name="Freeform 198">
                <a:extLst>
                  <a:ext uri="{FF2B5EF4-FFF2-40B4-BE49-F238E27FC236}">
                    <a16:creationId xmlns:a16="http://schemas.microsoft.com/office/drawing/2014/main" id="{E0E3972B-7004-4248-B3CD-1576103A3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3097"/>
                <a:ext cx="48" cy="43"/>
              </a:xfrm>
              <a:custGeom>
                <a:avLst/>
                <a:gdLst>
                  <a:gd name="T0" fmla="*/ 0 w 48"/>
                  <a:gd name="T1" fmla="*/ 24 h 43"/>
                  <a:gd name="T2" fmla="*/ 10 w 48"/>
                  <a:gd name="T3" fmla="*/ 0 h 43"/>
                  <a:gd name="T4" fmla="*/ 48 w 48"/>
                  <a:gd name="T5" fmla="*/ 17 h 43"/>
                  <a:gd name="T6" fmla="*/ 38 w 48"/>
                  <a:gd name="T7" fmla="*/ 43 h 43"/>
                  <a:gd name="T8" fmla="*/ 0 w 48"/>
                  <a:gd name="T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3">
                    <a:moveTo>
                      <a:pt x="0" y="24"/>
                    </a:moveTo>
                    <a:lnTo>
                      <a:pt x="10" y="0"/>
                    </a:lnTo>
                    <a:lnTo>
                      <a:pt x="48" y="17"/>
                    </a:lnTo>
                    <a:lnTo>
                      <a:pt x="38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31" name="Freeform 199">
                <a:extLst>
                  <a:ext uri="{FF2B5EF4-FFF2-40B4-BE49-F238E27FC236}">
                    <a16:creationId xmlns:a16="http://schemas.microsoft.com/office/drawing/2014/main" id="{EA097305-4789-4B9D-ABAC-FFFB0E456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3078"/>
                <a:ext cx="38" cy="38"/>
              </a:xfrm>
              <a:custGeom>
                <a:avLst/>
                <a:gdLst>
                  <a:gd name="T0" fmla="*/ 0 w 38"/>
                  <a:gd name="T1" fmla="*/ 27 h 38"/>
                  <a:gd name="T2" fmla="*/ 9 w 38"/>
                  <a:gd name="T3" fmla="*/ 0 h 38"/>
                  <a:gd name="T4" fmla="*/ 38 w 38"/>
                  <a:gd name="T5" fmla="*/ 15 h 38"/>
                  <a:gd name="T6" fmla="*/ 26 w 38"/>
                  <a:gd name="T7" fmla="*/ 38 h 38"/>
                  <a:gd name="T8" fmla="*/ 0 w 38"/>
                  <a:gd name="T9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0" y="27"/>
                    </a:moveTo>
                    <a:lnTo>
                      <a:pt x="9" y="0"/>
                    </a:lnTo>
                    <a:lnTo>
                      <a:pt x="38" y="15"/>
                    </a:lnTo>
                    <a:lnTo>
                      <a:pt x="26" y="38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32" name="Freeform 200">
                <a:extLst>
                  <a:ext uri="{FF2B5EF4-FFF2-40B4-BE49-F238E27FC236}">
                    <a16:creationId xmlns:a16="http://schemas.microsoft.com/office/drawing/2014/main" id="{E0577551-B46A-4F8F-84AB-C7BF3ADE1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3421"/>
                <a:ext cx="48" cy="40"/>
              </a:xfrm>
              <a:custGeom>
                <a:avLst/>
                <a:gdLst>
                  <a:gd name="T0" fmla="*/ 0 w 48"/>
                  <a:gd name="T1" fmla="*/ 23 h 40"/>
                  <a:gd name="T2" fmla="*/ 10 w 48"/>
                  <a:gd name="T3" fmla="*/ 0 h 40"/>
                  <a:gd name="T4" fmla="*/ 48 w 48"/>
                  <a:gd name="T5" fmla="*/ 16 h 40"/>
                  <a:gd name="T6" fmla="*/ 38 w 48"/>
                  <a:gd name="T7" fmla="*/ 40 h 40"/>
                  <a:gd name="T8" fmla="*/ 0 w 48"/>
                  <a:gd name="T9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0" y="23"/>
                    </a:moveTo>
                    <a:lnTo>
                      <a:pt x="10" y="0"/>
                    </a:lnTo>
                    <a:lnTo>
                      <a:pt x="48" y="16"/>
                    </a:lnTo>
                    <a:lnTo>
                      <a:pt x="38" y="4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33" name="Freeform 201">
                <a:extLst>
                  <a:ext uri="{FF2B5EF4-FFF2-40B4-BE49-F238E27FC236}">
                    <a16:creationId xmlns:a16="http://schemas.microsoft.com/office/drawing/2014/main" id="{F989C849-C437-496B-A4CD-15036CA95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" y="3402"/>
                <a:ext cx="40" cy="38"/>
              </a:xfrm>
              <a:custGeom>
                <a:avLst/>
                <a:gdLst>
                  <a:gd name="T0" fmla="*/ 0 w 40"/>
                  <a:gd name="T1" fmla="*/ 23 h 38"/>
                  <a:gd name="T2" fmla="*/ 12 w 40"/>
                  <a:gd name="T3" fmla="*/ 0 h 38"/>
                  <a:gd name="T4" fmla="*/ 40 w 40"/>
                  <a:gd name="T5" fmla="*/ 14 h 38"/>
                  <a:gd name="T6" fmla="*/ 28 w 40"/>
                  <a:gd name="T7" fmla="*/ 38 h 38"/>
                  <a:gd name="T8" fmla="*/ 0 w 40"/>
                  <a:gd name="T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8">
                    <a:moveTo>
                      <a:pt x="0" y="23"/>
                    </a:moveTo>
                    <a:lnTo>
                      <a:pt x="12" y="0"/>
                    </a:lnTo>
                    <a:lnTo>
                      <a:pt x="40" y="14"/>
                    </a:lnTo>
                    <a:lnTo>
                      <a:pt x="28" y="3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34" name="Freeform 202">
                <a:extLst>
                  <a:ext uri="{FF2B5EF4-FFF2-40B4-BE49-F238E27FC236}">
                    <a16:creationId xmlns:a16="http://schemas.microsoft.com/office/drawing/2014/main" id="{466DDBCB-177C-486A-99D3-7800CB7E1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7" y="3378"/>
                <a:ext cx="47" cy="40"/>
              </a:xfrm>
              <a:custGeom>
                <a:avLst/>
                <a:gdLst>
                  <a:gd name="T0" fmla="*/ 0 w 47"/>
                  <a:gd name="T1" fmla="*/ 24 h 40"/>
                  <a:gd name="T2" fmla="*/ 12 w 47"/>
                  <a:gd name="T3" fmla="*/ 0 h 40"/>
                  <a:gd name="T4" fmla="*/ 47 w 47"/>
                  <a:gd name="T5" fmla="*/ 16 h 40"/>
                  <a:gd name="T6" fmla="*/ 38 w 47"/>
                  <a:gd name="T7" fmla="*/ 40 h 40"/>
                  <a:gd name="T8" fmla="*/ 0 w 47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0">
                    <a:moveTo>
                      <a:pt x="0" y="24"/>
                    </a:moveTo>
                    <a:lnTo>
                      <a:pt x="12" y="0"/>
                    </a:lnTo>
                    <a:lnTo>
                      <a:pt x="47" y="16"/>
                    </a:lnTo>
                    <a:lnTo>
                      <a:pt x="38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35" name="Freeform 203">
                <a:extLst>
                  <a:ext uri="{FF2B5EF4-FFF2-40B4-BE49-F238E27FC236}">
                    <a16:creationId xmlns:a16="http://schemas.microsoft.com/office/drawing/2014/main" id="{005A1AD0-AF99-497D-8EB1-B3666B100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2" y="3356"/>
                <a:ext cx="47" cy="41"/>
              </a:xfrm>
              <a:custGeom>
                <a:avLst/>
                <a:gdLst>
                  <a:gd name="T0" fmla="*/ 0 w 47"/>
                  <a:gd name="T1" fmla="*/ 24 h 41"/>
                  <a:gd name="T2" fmla="*/ 9 w 47"/>
                  <a:gd name="T3" fmla="*/ 0 h 41"/>
                  <a:gd name="T4" fmla="*/ 47 w 47"/>
                  <a:gd name="T5" fmla="*/ 17 h 41"/>
                  <a:gd name="T6" fmla="*/ 35 w 47"/>
                  <a:gd name="T7" fmla="*/ 41 h 41"/>
                  <a:gd name="T8" fmla="*/ 0 w 47"/>
                  <a:gd name="T9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1">
                    <a:moveTo>
                      <a:pt x="0" y="24"/>
                    </a:moveTo>
                    <a:lnTo>
                      <a:pt x="9" y="0"/>
                    </a:lnTo>
                    <a:lnTo>
                      <a:pt x="47" y="17"/>
                    </a:lnTo>
                    <a:lnTo>
                      <a:pt x="35" y="4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2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36" name="Freeform 204">
                <a:extLst>
                  <a:ext uri="{FF2B5EF4-FFF2-40B4-BE49-F238E27FC236}">
                    <a16:creationId xmlns:a16="http://schemas.microsoft.com/office/drawing/2014/main" id="{BA036392-559D-49D3-8357-EBD8B2EDD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5" y="3059"/>
                <a:ext cx="1014" cy="514"/>
              </a:xfrm>
              <a:custGeom>
                <a:avLst/>
                <a:gdLst>
                  <a:gd name="T0" fmla="*/ 28 w 1014"/>
                  <a:gd name="T1" fmla="*/ 0 h 514"/>
                  <a:gd name="T2" fmla="*/ 0 w 1014"/>
                  <a:gd name="T3" fmla="*/ 62 h 514"/>
                  <a:gd name="T4" fmla="*/ 988 w 1014"/>
                  <a:gd name="T5" fmla="*/ 514 h 514"/>
                  <a:gd name="T6" fmla="*/ 1014 w 1014"/>
                  <a:gd name="T7" fmla="*/ 454 h 514"/>
                  <a:gd name="T8" fmla="*/ 28 w 1014"/>
                  <a:gd name="T9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4" h="514">
                    <a:moveTo>
                      <a:pt x="28" y="0"/>
                    </a:moveTo>
                    <a:lnTo>
                      <a:pt x="0" y="62"/>
                    </a:lnTo>
                    <a:lnTo>
                      <a:pt x="988" y="514"/>
                    </a:lnTo>
                    <a:lnTo>
                      <a:pt x="1014" y="4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  <p:sp>
          <p:nvSpPr>
            <p:cNvPr id="7" name="Freeform 206">
              <a:extLst>
                <a:ext uri="{FF2B5EF4-FFF2-40B4-BE49-F238E27FC236}">
                  <a16:creationId xmlns:a16="http://schemas.microsoft.com/office/drawing/2014/main" id="{CD717BE1-7150-46AF-AA65-C2E81AD08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63" y="4856163"/>
              <a:ext cx="1609725" cy="815975"/>
            </a:xfrm>
            <a:custGeom>
              <a:avLst/>
              <a:gdLst>
                <a:gd name="T0" fmla="*/ 28 w 1014"/>
                <a:gd name="T1" fmla="*/ 0 h 514"/>
                <a:gd name="T2" fmla="*/ 0 w 1014"/>
                <a:gd name="T3" fmla="*/ 62 h 514"/>
                <a:gd name="T4" fmla="*/ 988 w 1014"/>
                <a:gd name="T5" fmla="*/ 514 h 514"/>
                <a:gd name="T6" fmla="*/ 1014 w 1014"/>
                <a:gd name="T7" fmla="*/ 454 h 514"/>
                <a:gd name="T8" fmla="*/ 28 w 1014"/>
                <a:gd name="T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4" h="514">
                  <a:moveTo>
                    <a:pt x="28" y="0"/>
                  </a:moveTo>
                  <a:lnTo>
                    <a:pt x="0" y="62"/>
                  </a:lnTo>
                  <a:lnTo>
                    <a:pt x="988" y="514"/>
                  </a:lnTo>
                  <a:lnTo>
                    <a:pt x="1014" y="454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11" name="Freeform 207">
              <a:extLst>
                <a:ext uri="{FF2B5EF4-FFF2-40B4-BE49-F238E27FC236}">
                  <a16:creationId xmlns:a16="http://schemas.microsoft.com/office/drawing/2014/main" id="{71BA667A-885A-4358-945C-42C88224D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900" y="5214938"/>
              <a:ext cx="52387" cy="52388"/>
            </a:xfrm>
            <a:custGeom>
              <a:avLst/>
              <a:gdLst>
                <a:gd name="T0" fmla="*/ 0 w 33"/>
                <a:gd name="T1" fmla="*/ 24 h 33"/>
                <a:gd name="T2" fmla="*/ 9 w 33"/>
                <a:gd name="T3" fmla="*/ 0 h 33"/>
                <a:gd name="T4" fmla="*/ 33 w 33"/>
                <a:gd name="T5" fmla="*/ 10 h 33"/>
                <a:gd name="T6" fmla="*/ 21 w 33"/>
                <a:gd name="T7" fmla="*/ 33 h 33"/>
                <a:gd name="T8" fmla="*/ 0 w 33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24"/>
                  </a:moveTo>
                  <a:lnTo>
                    <a:pt x="9" y="0"/>
                  </a:lnTo>
                  <a:lnTo>
                    <a:pt x="33" y="10"/>
                  </a:lnTo>
                  <a:lnTo>
                    <a:pt x="21" y="3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2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12" name="Freeform 208">
              <a:extLst>
                <a:ext uri="{FF2B5EF4-FFF2-40B4-BE49-F238E27FC236}">
                  <a16:creationId xmlns:a16="http://schemas.microsoft.com/office/drawing/2014/main" id="{02A7B275-C4E0-4F2E-8681-1E6D1F228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350" y="5233988"/>
              <a:ext cx="46037" cy="52388"/>
            </a:xfrm>
            <a:custGeom>
              <a:avLst/>
              <a:gdLst>
                <a:gd name="T0" fmla="*/ 0 w 29"/>
                <a:gd name="T1" fmla="*/ 24 h 33"/>
                <a:gd name="T2" fmla="*/ 12 w 29"/>
                <a:gd name="T3" fmla="*/ 0 h 33"/>
                <a:gd name="T4" fmla="*/ 29 w 29"/>
                <a:gd name="T5" fmla="*/ 7 h 33"/>
                <a:gd name="T6" fmla="*/ 17 w 29"/>
                <a:gd name="T7" fmla="*/ 33 h 33"/>
                <a:gd name="T8" fmla="*/ 0 w 29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3">
                  <a:moveTo>
                    <a:pt x="0" y="24"/>
                  </a:moveTo>
                  <a:lnTo>
                    <a:pt x="12" y="0"/>
                  </a:lnTo>
                  <a:lnTo>
                    <a:pt x="29" y="7"/>
                  </a:lnTo>
                  <a:lnTo>
                    <a:pt x="17" y="3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2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13" name="Freeform 209">
              <a:extLst>
                <a:ext uri="{FF2B5EF4-FFF2-40B4-BE49-F238E27FC236}">
                  <a16:creationId xmlns:a16="http://schemas.microsoft.com/office/drawing/2014/main" id="{133F8DE3-0D52-4112-9C1D-CD3D63C48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625" y="5253038"/>
              <a:ext cx="49212" cy="52388"/>
            </a:xfrm>
            <a:custGeom>
              <a:avLst/>
              <a:gdLst>
                <a:gd name="T0" fmla="*/ 0 w 31"/>
                <a:gd name="T1" fmla="*/ 24 h 33"/>
                <a:gd name="T2" fmla="*/ 10 w 31"/>
                <a:gd name="T3" fmla="*/ 0 h 33"/>
                <a:gd name="T4" fmla="*/ 31 w 31"/>
                <a:gd name="T5" fmla="*/ 9 h 33"/>
                <a:gd name="T6" fmla="*/ 22 w 31"/>
                <a:gd name="T7" fmla="*/ 33 h 33"/>
                <a:gd name="T8" fmla="*/ 0 w 31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0" y="24"/>
                  </a:moveTo>
                  <a:lnTo>
                    <a:pt x="10" y="0"/>
                  </a:lnTo>
                  <a:lnTo>
                    <a:pt x="31" y="9"/>
                  </a:lnTo>
                  <a:lnTo>
                    <a:pt x="22" y="3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2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14" name="Freeform 210">
              <a:extLst>
                <a:ext uri="{FF2B5EF4-FFF2-40B4-BE49-F238E27FC236}">
                  <a16:creationId xmlns:a16="http://schemas.microsoft.com/office/drawing/2014/main" id="{EB6C9041-6341-45B8-9709-1C99D7747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5272088"/>
              <a:ext cx="53975" cy="55563"/>
            </a:xfrm>
            <a:custGeom>
              <a:avLst/>
              <a:gdLst>
                <a:gd name="T0" fmla="*/ 0 w 34"/>
                <a:gd name="T1" fmla="*/ 26 h 35"/>
                <a:gd name="T2" fmla="*/ 12 w 34"/>
                <a:gd name="T3" fmla="*/ 0 h 35"/>
                <a:gd name="T4" fmla="*/ 34 w 34"/>
                <a:gd name="T5" fmla="*/ 12 h 35"/>
                <a:gd name="T6" fmla="*/ 24 w 34"/>
                <a:gd name="T7" fmla="*/ 35 h 35"/>
                <a:gd name="T8" fmla="*/ 0 w 34"/>
                <a:gd name="T9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6"/>
                  </a:moveTo>
                  <a:lnTo>
                    <a:pt x="12" y="0"/>
                  </a:lnTo>
                  <a:lnTo>
                    <a:pt x="34" y="12"/>
                  </a:lnTo>
                  <a:lnTo>
                    <a:pt x="24" y="3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A2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15" name="Freeform 211">
              <a:extLst>
                <a:ext uri="{FF2B5EF4-FFF2-40B4-BE49-F238E27FC236}">
                  <a16:creationId xmlns:a16="http://schemas.microsoft.com/office/drawing/2014/main" id="{18BF44CD-284B-4805-8005-A59332FB9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6575" y="5011738"/>
              <a:ext cx="79375" cy="68263"/>
            </a:xfrm>
            <a:custGeom>
              <a:avLst/>
              <a:gdLst>
                <a:gd name="T0" fmla="*/ 0 w 50"/>
                <a:gd name="T1" fmla="*/ 24 h 43"/>
                <a:gd name="T2" fmla="*/ 12 w 50"/>
                <a:gd name="T3" fmla="*/ 0 h 43"/>
                <a:gd name="T4" fmla="*/ 50 w 50"/>
                <a:gd name="T5" fmla="*/ 19 h 43"/>
                <a:gd name="T6" fmla="*/ 38 w 50"/>
                <a:gd name="T7" fmla="*/ 43 h 43"/>
                <a:gd name="T8" fmla="*/ 0 w 50"/>
                <a:gd name="T9" fmla="*/ 2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3">
                  <a:moveTo>
                    <a:pt x="0" y="24"/>
                  </a:moveTo>
                  <a:lnTo>
                    <a:pt x="12" y="0"/>
                  </a:lnTo>
                  <a:lnTo>
                    <a:pt x="50" y="19"/>
                  </a:lnTo>
                  <a:lnTo>
                    <a:pt x="38" y="4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2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16" name="Freeform 212">
              <a:extLst>
                <a:ext uri="{FF2B5EF4-FFF2-40B4-BE49-F238E27FC236}">
                  <a16:creationId xmlns:a16="http://schemas.microsoft.com/office/drawing/2014/main" id="{72E76F4C-D90F-40F2-80A1-C3B1B678A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488" y="4981575"/>
              <a:ext cx="65087" cy="60325"/>
            </a:xfrm>
            <a:custGeom>
              <a:avLst/>
              <a:gdLst>
                <a:gd name="T0" fmla="*/ 0 w 41"/>
                <a:gd name="T1" fmla="*/ 24 h 38"/>
                <a:gd name="T2" fmla="*/ 12 w 41"/>
                <a:gd name="T3" fmla="*/ 0 h 38"/>
                <a:gd name="T4" fmla="*/ 41 w 41"/>
                <a:gd name="T5" fmla="*/ 14 h 38"/>
                <a:gd name="T6" fmla="*/ 29 w 41"/>
                <a:gd name="T7" fmla="*/ 38 h 38"/>
                <a:gd name="T8" fmla="*/ 0 w 41"/>
                <a:gd name="T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8">
                  <a:moveTo>
                    <a:pt x="0" y="24"/>
                  </a:moveTo>
                  <a:lnTo>
                    <a:pt x="12" y="0"/>
                  </a:lnTo>
                  <a:lnTo>
                    <a:pt x="41" y="14"/>
                  </a:lnTo>
                  <a:lnTo>
                    <a:pt x="29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2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17" name="Freeform 213">
              <a:extLst>
                <a:ext uri="{FF2B5EF4-FFF2-40B4-BE49-F238E27FC236}">
                  <a16:creationId xmlns:a16="http://schemas.microsoft.com/office/drawing/2014/main" id="{2A90346A-5B0C-4F0E-9451-C863C5574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2588" y="5524500"/>
              <a:ext cx="79375" cy="63500"/>
            </a:xfrm>
            <a:custGeom>
              <a:avLst/>
              <a:gdLst>
                <a:gd name="T0" fmla="*/ 0 w 50"/>
                <a:gd name="T1" fmla="*/ 24 h 40"/>
                <a:gd name="T2" fmla="*/ 12 w 50"/>
                <a:gd name="T3" fmla="*/ 0 h 40"/>
                <a:gd name="T4" fmla="*/ 50 w 50"/>
                <a:gd name="T5" fmla="*/ 17 h 40"/>
                <a:gd name="T6" fmla="*/ 38 w 50"/>
                <a:gd name="T7" fmla="*/ 40 h 40"/>
                <a:gd name="T8" fmla="*/ 0 w 50"/>
                <a:gd name="T9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0">
                  <a:moveTo>
                    <a:pt x="0" y="24"/>
                  </a:moveTo>
                  <a:lnTo>
                    <a:pt x="12" y="0"/>
                  </a:lnTo>
                  <a:lnTo>
                    <a:pt x="50" y="17"/>
                  </a:lnTo>
                  <a:lnTo>
                    <a:pt x="38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2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18" name="Freeform 214">
              <a:extLst>
                <a:ext uri="{FF2B5EF4-FFF2-40B4-BE49-F238E27FC236}">
                  <a16:creationId xmlns:a16="http://schemas.microsoft.com/office/drawing/2014/main" id="{E786C2B1-3903-42C8-893E-2DAAF532B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263" y="5494338"/>
              <a:ext cx="60325" cy="60325"/>
            </a:xfrm>
            <a:custGeom>
              <a:avLst/>
              <a:gdLst>
                <a:gd name="T0" fmla="*/ 0 w 38"/>
                <a:gd name="T1" fmla="*/ 26 h 38"/>
                <a:gd name="T2" fmla="*/ 12 w 38"/>
                <a:gd name="T3" fmla="*/ 0 h 38"/>
                <a:gd name="T4" fmla="*/ 38 w 38"/>
                <a:gd name="T5" fmla="*/ 14 h 38"/>
                <a:gd name="T6" fmla="*/ 28 w 38"/>
                <a:gd name="T7" fmla="*/ 38 h 38"/>
                <a:gd name="T8" fmla="*/ 0 w 38"/>
                <a:gd name="T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0" y="26"/>
                  </a:moveTo>
                  <a:lnTo>
                    <a:pt x="12" y="0"/>
                  </a:lnTo>
                  <a:lnTo>
                    <a:pt x="38" y="14"/>
                  </a:lnTo>
                  <a:lnTo>
                    <a:pt x="28" y="3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A2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19" name="Freeform 215">
              <a:extLst>
                <a:ext uri="{FF2B5EF4-FFF2-40B4-BE49-F238E27FC236}">
                  <a16:creationId xmlns:a16="http://schemas.microsoft.com/office/drawing/2014/main" id="{83BA1EB2-ED9B-4BEB-95D9-B74F65F98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13" y="5456238"/>
              <a:ext cx="74612" cy="65088"/>
            </a:xfrm>
            <a:custGeom>
              <a:avLst/>
              <a:gdLst>
                <a:gd name="T0" fmla="*/ 0 w 47"/>
                <a:gd name="T1" fmla="*/ 24 h 41"/>
                <a:gd name="T2" fmla="*/ 11 w 47"/>
                <a:gd name="T3" fmla="*/ 0 h 41"/>
                <a:gd name="T4" fmla="*/ 47 w 47"/>
                <a:gd name="T5" fmla="*/ 17 h 41"/>
                <a:gd name="T6" fmla="*/ 35 w 47"/>
                <a:gd name="T7" fmla="*/ 41 h 41"/>
                <a:gd name="T8" fmla="*/ 0 w 47"/>
                <a:gd name="T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1">
                  <a:moveTo>
                    <a:pt x="0" y="24"/>
                  </a:moveTo>
                  <a:lnTo>
                    <a:pt x="11" y="0"/>
                  </a:lnTo>
                  <a:lnTo>
                    <a:pt x="47" y="17"/>
                  </a:lnTo>
                  <a:lnTo>
                    <a:pt x="35" y="4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2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20" name="Freeform 216">
              <a:extLst>
                <a:ext uri="{FF2B5EF4-FFF2-40B4-BE49-F238E27FC236}">
                  <a16:creationId xmlns:a16="http://schemas.microsoft.com/office/drawing/2014/main" id="{0B1FE7BF-A18A-4E4D-90A2-25A082CA5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513" y="5422900"/>
              <a:ext cx="76200" cy="63500"/>
            </a:xfrm>
            <a:custGeom>
              <a:avLst/>
              <a:gdLst>
                <a:gd name="T0" fmla="*/ 0 w 48"/>
                <a:gd name="T1" fmla="*/ 24 h 40"/>
                <a:gd name="T2" fmla="*/ 12 w 48"/>
                <a:gd name="T3" fmla="*/ 0 h 40"/>
                <a:gd name="T4" fmla="*/ 48 w 48"/>
                <a:gd name="T5" fmla="*/ 16 h 40"/>
                <a:gd name="T6" fmla="*/ 38 w 48"/>
                <a:gd name="T7" fmla="*/ 40 h 40"/>
                <a:gd name="T8" fmla="*/ 0 w 48"/>
                <a:gd name="T9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0">
                  <a:moveTo>
                    <a:pt x="0" y="24"/>
                  </a:moveTo>
                  <a:lnTo>
                    <a:pt x="12" y="0"/>
                  </a:lnTo>
                  <a:lnTo>
                    <a:pt x="48" y="16"/>
                  </a:lnTo>
                  <a:lnTo>
                    <a:pt x="38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2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21" name="Freeform 217">
              <a:extLst>
                <a:ext uri="{FF2B5EF4-FFF2-40B4-BE49-F238E27FC236}">
                  <a16:creationId xmlns:a16="http://schemas.microsoft.com/office/drawing/2014/main" id="{1001A84F-7432-4D68-8376-FE04CD565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5138" y="3468688"/>
              <a:ext cx="87312" cy="82550"/>
            </a:xfrm>
            <a:custGeom>
              <a:avLst/>
              <a:gdLst>
                <a:gd name="T0" fmla="*/ 0 w 55"/>
                <a:gd name="T1" fmla="*/ 36 h 52"/>
                <a:gd name="T2" fmla="*/ 17 w 55"/>
                <a:gd name="T3" fmla="*/ 0 h 52"/>
                <a:gd name="T4" fmla="*/ 55 w 55"/>
                <a:gd name="T5" fmla="*/ 17 h 52"/>
                <a:gd name="T6" fmla="*/ 38 w 55"/>
                <a:gd name="T7" fmla="*/ 52 h 52"/>
                <a:gd name="T8" fmla="*/ 0 w 55"/>
                <a:gd name="T9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2">
                  <a:moveTo>
                    <a:pt x="0" y="36"/>
                  </a:moveTo>
                  <a:lnTo>
                    <a:pt x="17" y="0"/>
                  </a:lnTo>
                  <a:lnTo>
                    <a:pt x="55" y="17"/>
                  </a:lnTo>
                  <a:lnTo>
                    <a:pt x="38" y="5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B7D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22" name="Freeform 218">
              <a:extLst>
                <a:ext uri="{FF2B5EF4-FFF2-40B4-BE49-F238E27FC236}">
                  <a16:creationId xmlns:a16="http://schemas.microsoft.com/office/drawing/2014/main" id="{89C1DDE8-85E7-4164-B956-25B21080A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0688" y="3570288"/>
              <a:ext cx="85725" cy="82550"/>
            </a:xfrm>
            <a:custGeom>
              <a:avLst/>
              <a:gdLst>
                <a:gd name="T0" fmla="*/ 0 w 54"/>
                <a:gd name="T1" fmla="*/ 36 h 52"/>
                <a:gd name="T2" fmla="*/ 16 w 54"/>
                <a:gd name="T3" fmla="*/ 0 h 52"/>
                <a:gd name="T4" fmla="*/ 54 w 54"/>
                <a:gd name="T5" fmla="*/ 17 h 52"/>
                <a:gd name="T6" fmla="*/ 38 w 54"/>
                <a:gd name="T7" fmla="*/ 52 h 52"/>
                <a:gd name="T8" fmla="*/ 0 w 54"/>
                <a:gd name="T9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2">
                  <a:moveTo>
                    <a:pt x="0" y="36"/>
                  </a:moveTo>
                  <a:lnTo>
                    <a:pt x="16" y="0"/>
                  </a:lnTo>
                  <a:lnTo>
                    <a:pt x="54" y="17"/>
                  </a:lnTo>
                  <a:lnTo>
                    <a:pt x="38" y="5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23" name="Freeform 219">
              <a:extLst>
                <a:ext uri="{FF2B5EF4-FFF2-40B4-BE49-F238E27FC236}">
                  <a16:creationId xmlns:a16="http://schemas.microsoft.com/office/drawing/2014/main" id="{6145030F-379F-42EC-80A6-8EB72F658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4650" y="3671888"/>
              <a:ext cx="82550" cy="84138"/>
            </a:xfrm>
            <a:custGeom>
              <a:avLst/>
              <a:gdLst>
                <a:gd name="T0" fmla="*/ 0 w 52"/>
                <a:gd name="T1" fmla="*/ 36 h 53"/>
                <a:gd name="T2" fmla="*/ 14 w 52"/>
                <a:gd name="T3" fmla="*/ 0 h 53"/>
                <a:gd name="T4" fmla="*/ 52 w 52"/>
                <a:gd name="T5" fmla="*/ 17 h 53"/>
                <a:gd name="T6" fmla="*/ 38 w 52"/>
                <a:gd name="T7" fmla="*/ 53 h 53"/>
                <a:gd name="T8" fmla="*/ 0 w 52"/>
                <a:gd name="T9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3">
                  <a:moveTo>
                    <a:pt x="0" y="36"/>
                  </a:moveTo>
                  <a:lnTo>
                    <a:pt x="14" y="0"/>
                  </a:lnTo>
                  <a:lnTo>
                    <a:pt x="52" y="17"/>
                  </a:lnTo>
                  <a:lnTo>
                    <a:pt x="38" y="5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85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24" name="Freeform 220">
              <a:extLst>
                <a:ext uri="{FF2B5EF4-FFF2-40B4-BE49-F238E27FC236}">
                  <a16:creationId xmlns:a16="http://schemas.microsoft.com/office/drawing/2014/main" id="{E94D33D0-B144-42F1-973C-B1B19A4D8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4188" y="3713163"/>
              <a:ext cx="858837" cy="254000"/>
            </a:xfrm>
            <a:custGeom>
              <a:avLst/>
              <a:gdLst>
                <a:gd name="T0" fmla="*/ 541 w 541"/>
                <a:gd name="T1" fmla="*/ 24 h 160"/>
                <a:gd name="T2" fmla="*/ 501 w 541"/>
                <a:gd name="T3" fmla="*/ 12 h 160"/>
                <a:gd name="T4" fmla="*/ 511 w 541"/>
                <a:gd name="T5" fmla="*/ 27 h 160"/>
                <a:gd name="T6" fmla="*/ 354 w 541"/>
                <a:gd name="T7" fmla="*/ 117 h 160"/>
                <a:gd name="T8" fmla="*/ 351 w 541"/>
                <a:gd name="T9" fmla="*/ 117 h 160"/>
                <a:gd name="T10" fmla="*/ 349 w 541"/>
                <a:gd name="T11" fmla="*/ 115 h 160"/>
                <a:gd name="T12" fmla="*/ 318 w 541"/>
                <a:gd name="T13" fmla="*/ 67 h 160"/>
                <a:gd name="T14" fmla="*/ 237 w 541"/>
                <a:gd name="T15" fmla="*/ 88 h 160"/>
                <a:gd name="T16" fmla="*/ 226 w 541"/>
                <a:gd name="T17" fmla="*/ 91 h 160"/>
                <a:gd name="T18" fmla="*/ 216 w 541"/>
                <a:gd name="T19" fmla="*/ 79 h 160"/>
                <a:gd name="T20" fmla="*/ 150 w 541"/>
                <a:gd name="T21" fmla="*/ 0 h 160"/>
                <a:gd name="T22" fmla="*/ 12 w 541"/>
                <a:gd name="T23" fmla="*/ 12 h 160"/>
                <a:gd name="T24" fmla="*/ 7 w 541"/>
                <a:gd name="T25" fmla="*/ 24 h 160"/>
                <a:gd name="T26" fmla="*/ 0 w 541"/>
                <a:gd name="T27" fmla="*/ 41 h 160"/>
                <a:gd name="T28" fmla="*/ 102 w 541"/>
                <a:gd name="T29" fmla="*/ 34 h 160"/>
                <a:gd name="T30" fmla="*/ 128 w 541"/>
                <a:gd name="T31" fmla="*/ 31 h 160"/>
                <a:gd name="T32" fmla="*/ 138 w 541"/>
                <a:gd name="T33" fmla="*/ 31 h 160"/>
                <a:gd name="T34" fmla="*/ 202 w 541"/>
                <a:gd name="T35" fmla="*/ 110 h 160"/>
                <a:gd name="T36" fmla="*/ 216 w 541"/>
                <a:gd name="T37" fmla="*/ 124 h 160"/>
                <a:gd name="T38" fmla="*/ 223 w 541"/>
                <a:gd name="T39" fmla="*/ 122 h 160"/>
                <a:gd name="T40" fmla="*/ 302 w 541"/>
                <a:gd name="T41" fmla="*/ 103 h 160"/>
                <a:gd name="T42" fmla="*/ 332 w 541"/>
                <a:gd name="T43" fmla="*/ 150 h 160"/>
                <a:gd name="T44" fmla="*/ 340 w 541"/>
                <a:gd name="T45" fmla="*/ 160 h 160"/>
                <a:gd name="T46" fmla="*/ 359 w 541"/>
                <a:gd name="T47" fmla="*/ 150 h 160"/>
                <a:gd name="T48" fmla="*/ 518 w 541"/>
                <a:gd name="T49" fmla="*/ 55 h 160"/>
                <a:gd name="T50" fmla="*/ 525 w 541"/>
                <a:gd name="T51" fmla="*/ 50 h 160"/>
                <a:gd name="T52" fmla="*/ 532 w 541"/>
                <a:gd name="T53" fmla="*/ 62 h 160"/>
                <a:gd name="T54" fmla="*/ 541 w 541"/>
                <a:gd name="T55" fmla="*/ 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1" h="160">
                  <a:moveTo>
                    <a:pt x="541" y="24"/>
                  </a:moveTo>
                  <a:lnTo>
                    <a:pt x="501" y="12"/>
                  </a:lnTo>
                  <a:lnTo>
                    <a:pt x="511" y="27"/>
                  </a:lnTo>
                  <a:lnTo>
                    <a:pt x="354" y="117"/>
                  </a:lnTo>
                  <a:lnTo>
                    <a:pt x="351" y="117"/>
                  </a:lnTo>
                  <a:lnTo>
                    <a:pt x="349" y="115"/>
                  </a:lnTo>
                  <a:lnTo>
                    <a:pt x="318" y="67"/>
                  </a:lnTo>
                  <a:lnTo>
                    <a:pt x="237" y="88"/>
                  </a:lnTo>
                  <a:lnTo>
                    <a:pt x="226" y="91"/>
                  </a:lnTo>
                  <a:lnTo>
                    <a:pt x="216" y="79"/>
                  </a:lnTo>
                  <a:lnTo>
                    <a:pt x="150" y="0"/>
                  </a:lnTo>
                  <a:lnTo>
                    <a:pt x="12" y="12"/>
                  </a:lnTo>
                  <a:lnTo>
                    <a:pt x="7" y="24"/>
                  </a:lnTo>
                  <a:lnTo>
                    <a:pt x="0" y="41"/>
                  </a:lnTo>
                  <a:lnTo>
                    <a:pt x="102" y="34"/>
                  </a:lnTo>
                  <a:lnTo>
                    <a:pt x="128" y="31"/>
                  </a:lnTo>
                  <a:lnTo>
                    <a:pt x="138" y="31"/>
                  </a:lnTo>
                  <a:lnTo>
                    <a:pt x="202" y="110"/>
                  </a:lnTo>
                  <a:lnTo>
                    <a:pt x="216" y="124"/>
                  </a:lnTo>
                  <a:lnTo>
                    <a:pt x="223" y="122"/>
                  </a:lnTo>
                  <a:lnTo>
                    <a:pt x="302" y="103"/>
                  </a:lnTo>
                  <a:lnTo>
                    <a:pt x="332" y="150"/>
                  </a:lnTo>
                  <a:lnTo>
                    <a:pt x="340" y="160"/>
                  </a:lnTo>
                  <a:lnTo>
                    <a:pt x="359" y="150"/>
                  </a:lnTo>
                  <a:lnTo>
                    <a:pt x="518" y="55"/>
                  </a:lnTo>
                  <a:lnTo>
                    <a:pt x="525" y="50"/>
                  </a:lnTo>
                  <a:lnTo>
                    <a:pt x="532" y="62"/>
                  </a:lnTo>
                  <a:lnTo>
                    <a:pt x="541" y="24"/>
                  </a:lnTo>
                  <a:close/>
                </a:path>
              </a:pathLst>
            </a:custGeom>
            <a:solidFill>
              <a:srgbClr val="F8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25" name="Freeform 221">
              <a:extLst>
                <a:ext uri="{FF2B5EF4-FFF2-40B4-BE49-F238E27FC236}">
                  <a16:creationId xmlns:a16="http://schemas.microsoft.com/office/drawing/2014/main" id="{3BACE50E-B995-4D68-B3B9-154D484C9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0500" y="3314700"/>
              <a:ext cx="238125" cy="320675"/>
            </a:xfrm>
            <a:custGeom>
              <a:avLst/>
              <a:gdLst>
                <a:gd name="T0" fmla="*/ 59 w 150"/>
                <a:gd name="T1" fmla="*/ 0 h 202"/>
                <a:gd name="T2" fmla="*/ 0 w 150"/>
                <a:gd name="T3" fmla="*/ 133 h 202"/>
                <a:gd name="T4" fmla="*/ 150 w 150"/>
                <a:gd name="T5" fmla="*/ 202 h 202"/>
                <a:gd name="T6" fmla="*/ 59 w 150"/>
                <a:gd name="T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202">
                  <a:moveTo>
                    <a:pt x="59" y="0"/>
                  </a:moveTo>
                  <a:lnTo>
                    <a:pt x="0" y="133"/>
                  </a:lnTo>
                  <a:lnTo>
                    <a:pt x="150" y="20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A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26" name="Rectangle 222">
              <a:extLst>
                <a:ext uri="{FF2B5EF4-FFF2-40B4-BE49-F238E27FC236}">
                  <a16:creationId xmlns:a16="http://schemas.microsoft.com/office/drawing/2014/main" id="{7E871C79-114C-41F9-A268-094F59FFC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8" y="2616200"/>
              <a:ext cx="2559050" cy="120650"/>
            </a:xfrm>
            <a:prstGeom prst="rect">
              <a:avLst/>
            </a:prstGeom>
            <a:solidFill>
              <a:srgbClr val="434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27" name="Freeform 223">
              <a:extLst>
                <a:ext uri="{FF2B5EF4-FFF2-40B4-BE49-F238E27FC236}">
                  <a16:creationId xmlns:a16="http://schemas.microsoft.com/office/drawing/2014/main" id="{DAFB3F32-6CCF-4EFE-A550-B68378215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838" y="2605088"/>
              <a:ext cx="142875" cy="147638"/>
            </a:xfrm>
            <a:custGeom>
              <a:avLst/>
              <a:gdLst>
                <a:gd name="T0" fmla="*/ 38 w 38"/>
                <a:gd name="T1" fmla="*/ 19 h 39"/>
                <a:gd name="T2" fmla="*/ 19 w 38"/>
                <a:gd name="T3" fmla="*/ 0 h 39"/>
                <a:gd name="T4" fmla="*/ 0 w 38"/>
                <a:gd name="T5" fmla="*/ 19 h 39"/>
                <a:gd name="T6" fmla="*/ 19 w 38"/>
                <a:gd name="T7" fmla="*/ 39 h 39"/>
                <a:gd name="T8" fmla="*/ 38 w 38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cubicBezTo>
                    <a:pt x="38" y="9"/>
                    <a:pt x="30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8" y="39"/>
                    <a:pt x="19" y="39"/>
                  </a:cubicBezTo>
                  <a:cubicBezTo>
                    <a:pt x="30" y="38"/>
                    <a:pt x="38" y="30"/>
                    <a:pt x="38" y="19"/>
                  </a:cubicBezTo>
                  <a:close/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28" name="Freeform 224">
              <a:extLst>
                <a:ext uri="{FF2B5EF4-FFF2-40B4-BE49-F238E27FC236}">
                  <a16:creationId xmlns:a16="http://schemas.microsoft.com/office/drawing/2014/main" id="{71EC27D6-4531-4FDC-A2AD-6715FE581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2473325"/>
              <a:ext cx="306387" cy="392113"/>
            </a:xfrm>
            <a:custGeom>
              <a:avLst/>
              <a:gdLst>
                <a:gd name="T0" fmla="*/ 193 w 193"/>
                <a:gd name="T1" fmla="*/ 128 h 247"/>
                <a:gd name="T2" fmla="*/ 0 w 193"/>
                <a:gd name="T3" fmla="*/ 0 h 247"/>
                <a:gd name="T4" fmla="*/ 0 w 193"/>
                <a:gd name="T5" fmla="*/ 247 h 247"/>
                <a:gd name="T6" fmla="*/ 193 w 193"/>
                <a:gd name="T7" fmla="*/ 12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247">
                  <a:moveTo>
                    <a:pt x="193" y="128"/>
                  </a:moveTo>
                  <a:lnTo>
                    <a:pt x="0" y="0"/>
                  </a:lnTo>
                  <a:lnTo>
                    <a:pt x="0" y="247"/>
                  </a:lnTo>
                  <a:lnTo>
                    <a:pt x="193" y="128"/>
                  </a:lnTo>
                  <a:close/>
                </a:path>
              </a:pathLst>
            </a:custGeom>
            <a:solidFill>
              <a:srgbClr val="434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29" name="Freeform 225">
              <a:extLst>
                <a:ext uri="{FF2B5EF4-FFF2-40B4-BE49-F238E27FC236}">
                  <a16:creationId xmlns:a16="http://schemas.microsoft.com/office/drawing/2014/main" id="{942F6F8A-A4C3-4A40-A622-C618A4165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2359025"/>
              <a:ext cx="441325" cy="254000"/>
            </a:xfrm>
            <a:custGeom>
              <a:avLst/>
              <a:gdLst>
                <a:gd name="T0" fmla="*/ 160 w 278"/>
                <a:gd name="T1" fmla="*/ 0 h 160"/>
                <a:gd name="T2" fmla="*/ 0 w 278"/>
                <a:gd name="T3" fmla="*/ 0 h 160"/>
                <a:gd name="T4" fmla="*/ 117 w 278"/>
                <a:gd name="T5" fmla="*/ 160 h 160"/>
                <a:gd name="T6" fmla="*/ 278 w 278"/>
                <a:gd name="T7" fmla="*/ 160 h 160"/>
                <a:gd name="T8" fmla="*/ 160 w 278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160">
                  <a:moveTo>
                    <a:pt x="160" y="0"/>
                  </a:moveTo>
                  <a:lnTo>
                    <a:pt x="0" y="0"/>
                  </a:lnTo>
                  <a:lnTo>
                    <a:pt x="117" y="160"/>
                  </a:lnTo>
                  <a:lnTo>
                    <a:pt x="278" y="16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0" name="Freeform 226">
              <a:extLst>
                <a:ext uri="{FF2B5EF4-FFF2-40B4-BE49-F238E27FC236}">
                  <a16:creationId xmlns:a16="http://schemas.microsoft.com/office/drawing/2014/main" id="{F05DB357-F9D5-40F8-8D06-85CD94BCD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2736850"/>
              <a:ext cx="436562" cy="252413"/>
            </a:xfrm>
            <a:custGeom>
              <a:avLst/>
              <a:gdLst>
                <a:gd name="T0" fmla="*/ 275 w 275"/>
                <a:gd name="T1" fmla="*/ 0 h 159"/>
                <a:gd name="T2" fmla="*/ 116 w 275"/>
                <a:gd name="T3" fmla="*/ 0 h 159"/>
                <a:gd name="T4" fmla="*/ 0 w 275"/>
                <a:gd name="T5" fmla="*/ 159 h 159"/>
                <a:gd name="T6" fmla="*/ 159 w 275"/>
                <a:gd name="T7" fmla="*/ 159 h 159"/>
                <a:gd name="T8" fmla="*/ 275 w 275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59">
                  <a:moveTo>
                    <a:pt x="275" y="0"/>
                  </a:moveTo>
                  <a:lnTo>
                    <a:pt x="116" y="0"/>
                  </a:lnTo>
                  <a:lnTo>
                    <a:pt x="0" y="159"/>
                  </a:lnTo>
                  <a:lnTo>
                    <a:pt x="159" y="15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B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1" name="Freeform 227">
              <a:extLst>
                <a:ext uri="{FF2B5EF4-FFF2-40B4-BE49-F238E27FC236}">
                  <a16:creationId xmlns:a16="http://schemas.microsoft.com/office/drawing/2014/main" id="{13F7C1F3-BE36-4911-A8E6-2FE3B065F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8" y="2359025"/>
              <a:ext cx="441325" cy="254000"/>
            </a:xfrm>
            <a:custGeom>
              <a:avLst/>
              <a:gdLst>
                <a:gd name="T0" fmla="*/ 159 w 278"/>
                <a:gd name="T1" fmla="*/ 0 h 160"/>
                <a:gd name="T2" fmla="*/ 0 w 278"/>
                <a:gd name="T3" fmla="*/ 0 h 160"/>
                <a:gd name="T4" fmla="*/ 116 w 278"/>
                <a:gd name="T5" fmla="*/ 160 h 160"/>
                <a:gd name="T6" fmla="*/ 278 w 278"/>
                <a:gd name="T7" fmla="*/ 160 h 160"/>
                <a:gd name="T8" fmla="*/ 159 w 278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160">
                  <a:moveTo>
                    <a:pt x="159" y="0"/>
                  </a:moveTo>
                  <a:lnTo>
                    <a:pt x="0" y="0"/>
                  </a:lnTo>
                  <a:lnTo>
                    <a:pt x="116" y="160"/>
                  </a:lnTo>
                  <a:lnTo>
                    <a:pt x="278" y="16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2" name="Freeform 228">
              <a:extLst>
                <a:ext uri="{FF2B5EF4-FFF2-40B4-BE49-F238E27FC236}">
                  <a16:creationId xmlns:a16="http://schemas.microsoft.com/office/drawing/2014/main" id="{377A36CD-923D-42BA-B69B-71984DFD9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3" y="2736850"/>
              <a:ext cx="438150" cy="252413"/>
            </a:xfrm>
            <a:custGeom>
              <a:avLst/>
              <a:gdLst>
                <a:gd name="T0" fmla="*/ 276 w 276"/>
                <a:gd name="T1" fmla="*/ 0 h 159"/>
                <a:gd name="T2" fmla="*/ 116 w 276"/>
                <a:gd name="T3" fmla="*/ 0 h 159"/>
                <a:gd name="T4" fmla="*/ 0 w 276"/>
                <a:gd name="T5" fmla="*/ 159 h 159"/>
                <a:gd name="T6" fmla="*/ 159 w 276"/>
                <a:gd name="T7" fmla="*/ 159 h 159"/>
                <a:gd name="T8" fmla="*/ 276 w 276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59">
                  <a:moveTo>
                    <a:pt x="276" y="0"/>
                  </a:moveTo>
                  <a:lnTo>
                    <a:pt x="116" y="0"/>
                  </a:lnTo>
                  <a:lnTo>
                    <a:pt x="0" y="159"/>
                  </a:lnTo>
                  <a:lnTo>
                    <a:pt x="159" y="159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3" name="Freeform 229">
              <a:extLst>
                <a:ext uri="{FF2B5EF4-FFF2-40B4-BE49-F238E27FC236}">
                  <a16:creationId xmlns:a16="http://schemas.microsoft.com/office/drawing/2014/main" id="{D9D5B3FF-11F4-43C2-BB38-55C35AC0C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475" y="2401888"/>
              <a:ext cx="760412" cy="55563"/>
            </a:xfrm>
            <a:custGeom>
              <a:avLst/>
              <a:gdLst>
                <a:gd name="T0" fmla="*/ 7 w 202"/>
                <a:gd name="T1" fmla="*/ 15 h 15"/>
                <a:gd name="T2" fmla="*/ 194 w 202"/>
                <a:gd name="T3" fmla="*/ 15 h 15"/>
                <a:gd name="T4" fmla="*/ 202 w 202"/>
                <a:gd name="T5" fmla="*/ 7 h 15"/>
                <a:gd name="T6" fmla="*/ 194 w 202"/>
                <a:gd name="T7" fmla="*/ 0 h 15"/>
                <a:gd name="T8" fmla="*/ 7 w 202"/>
                <a:gd name="T9" fmla="*/ 0 h 15"/>
                <a:gd name="T10" fmla="*/ 0 w 202"/>
                <a:gd name="T11" fmla="*/ 7 h 15"/>
                <a:gd name="T12" fmla="*/ 7 w 202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15">
                  <a:moveTo>
                    <a:pt x="7" y="15"/>
                  </a:moveTo>
                  <a:cubicBezTo>
                    <a:pt x="194" y="15"/>
                    <a:pt x="194" y="15"/>
                    <a:pt x="194" y="15"/>
                  </a:cubicBezTo>
                  <a:cubicBezTo>
                    <a:pt x="198" y="15"/>
                    <a:pt x="202" y="12"/>
                    <a:pt x="202" y="7"/>
                  </a:cubicBezTo>
                  <a:cubicBezTo>
                    <a:pt x="202" y="3"/>
                    <a:pt x="199" y="0"/>
                    <a:pt x="19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lose/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4" name="Freeform 230">
              <a:extLst>
                <a:ext uri="{FF2B5EF4-FFF2-40B4-BE49-F238E27FC236}">
                  <a16:creationId xmlns:a16="http://schemas.microsoft.com/office/drawing/2014/main" id="{FE19793F-230A-46C4-A32B-0B30769B8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8" y="2616200"/>
              <a:ext cx="760412" cy="57150"/>
            </a:xfrm>
            <a:custGeom>
              <a:avLst/>
              <a:gdLst>
                <a:gd name="T0" fmla="*/ 8 w 202"/>
                <a:gd name="T1" fmla="*/ 15 h 15"/>
                <a:gd name="T2" fmla="*/ 195 w 202"/>
                <a:gd name="T3" fmla="*/ 15 h 15"/>
                <a:gd name="T4" fmla="*/ 202 w 202"/>
                <a:gd name="T5" fmla="*/ 7 h 15"/>
                <a:gd name="T6" fmla="*/ 195 w 202"/>
                <a:gd name="T7" fmla="*/ 0 h 15"/>
                <a:gd name="T8" fmla="*/ 8 w 202"/>
                <a:gd name="T9" fmla="*/ 0 h 15"/>
                <a:gd name="T10" fmla="*/ 0 w 202"/>
                <a:gd name="T11" fmla="*/ 7 h 15"/>
                <a:gd name="T12" fmla="*/ 8 w 202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15">
                  <a:moveTo>
                    <a:pt x="8" y="15"/>
                  </a:moveTo>
                  <a:cubicBezTo>
                    <a:pt x="195" y="15"/>
                    <a:pt x="195" y="15"/>
                    <a:pt x="195" y="15"/>
                  </a:cubicBezTo>
                  <a:cubicBezTo>
                    <a:pt x="199" y="15"/>
                    <a:pt x="202" y="12"/>
                    <a:pt x="202" y="7"/>
                  </a:cubicBezTo>
                  <a:cubicBezTo>
                    <a:pt x="202" y="3"/>
                    <a:pt x="199" y="0"/>
                    <a:pt x="19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  <a:close/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5" name="Freeform 231">
              <a:extLst>
                <a:ext uri="{FF2B5EF4-FFF2-40B4-BE49-F238E27FC236}">
                  <a16:creationId xmlns:a16="http://schemas.microsoft.com/office/drawing/2014/main" id="{D907E2F3-E683-4A5A-8869-9C4F2DE94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850" y="2849563"/>
              <a:ext cx="617537" cy="53975"/>
            </a:xfrm>
            <a:custGeom>
              <a:avLst/>
              <a:gdLst>
                <a:gd name="T0" fmla="*/ 2 w 164"/>
                <a:gd name="T1" fmla="*/ 14 h 14"/>
                <a:gd name="T2" fmla="*/ 162 w 164"/>
                <a:gd name="T3" fmla="*/ 14 h 14"/>
                <a:gd name="T4" fmla="*/ 164 w 164"/>
                <a:gd name="T5" fmla="*/ 13 h 14"/>
                <a:gd name="T6" fmla="*/ 164 w 164"/>
                <a:gd name="T7" fmla="*/ 1 h 14"/>
                <a:gd name="T8" fmla="*/ 162 w 164"/>
                <a:gd name="T9" fmla="*/ 0 h 14"/>
                <a:gd name="T10" fmla="*/ 2 w 164"/>
                <a:gd name="T11" fmla="*/ 0 h 14"/>
                <a:gd name="T12" fmla="*/ 0 w 164"/>
                <a:gd name="T13" fmla="*/ 1 h 14"/>
                <a:gd name="T14" fmla="*/ 0 w 164"/>
                <a:gd name="T15" fmla="*/ 13 h 14"/>
                <a:gd name="T16" fmla="*/ 2 w 164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4">
                  <a:moveTo>
                    <a:pt x="2" y="14"/>
                  </a:moveTo>
                  <a:cubicBezTo>
                    <a:pt x="162" y="14"/>
                    <a:pt x="162" y="14"/>
                    <a:pt x="162" y="14"/>
                  </a:cubicBezTo>
                  <a:cubicBezTo>
                    <a:pt x="163" y="14"/>
                    <a:pt x="164" y="14"/>
                    <a:pt x="164" y="13"/>
                  </a:cubicBezTo>
                  <a:cubicBezTo>
                    <a:pt x="164" y="1"/>
                    <a:pt x="164" y="1"/>
                    <a:pt x="164" y="1"/>
                  </a:cubicBezTo>
                  <a:cubicBezTo>
                    <a:pt x="164" y="0"/>
                    <a:pt x="163" y="0"/>
                    <a:pt x="1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6" name="Oval 232">
              <a:extLst>
                <a:ext uri="{FF2B5EF4-FFF2-40B4-BE49-F238E27FC236}">
                  <a16:creationId xmlns:a16="http://schemas.microsoft.com/office/drawing/2014/main" id="{31116A20-650D-4306-BE49-1115D0088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2838" y="2963863"/>
              <a:ext cx="369887" cy="368300"/>
            </a:xfrm>
            <a:prstGeom prst="ellipse">
              <a:avLst/>
            </a:prstGeom>
            <a:solidFill>
              <a:srgbClr val="97E4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143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6"/>
          </p:nvPr>
        </p:nvSpPr>
        <p:spPr>
          <a:xfrm>
            <a:off x="840054" y="2597773"/>
            <a:ext cx="9866044" cy="3707067"/>
          </a:xfrm>
        </p:spPr>
        <p:txBody>
          <a:bodyPr/>
          <a:lstStyle/>
          <a:p>
            <a:pPr marL="457189" indent="-304792" algn="just">
              <a:spcBef>
                <a:spcPts val="1333"/>
              </a:spcBef>
              <a:buClr>
                <a:srgbClr val="8E0000"/>
              </a:buClr>
              <a:buFont typeface="+mj-lt"/>
              <a:buAutoNum type="arabicPeriod"/>
            </a:pPr>
            <a:r>
              <a:rPr lang="en-US" sz="2133">
                <a:solidFill>
                  <a:schemeClr val="accent2">
                    <a:lumMod val="25000"/>
                  </a:schemeClr>
                </a:solidFill>
              </a:rPr>
              <a:t>Đối tượng F0 đủ tiêu chuẩn quản lý tại nhà đưa vào Danh sách quản lý F0 tại nhà (mẫu tại Phụ lục số 2).</a:t>
            </a:r>
          </a:p>
          <a:p>
            <a:pPr marL="457189" indent="-304792" algn="just">
              <a:spcBef>
                <a:spcPts val="1333"/>
              </a:spcBef>
              <a:buClr>
                <a:srgbClr val="8E0000"/>
              </a:buClr>
              <a:buFont typeface="+mj-lt"/>
              <a:buAutoNum type="arabicPeriod"/>
            </a:pPr>
            <a:r>
              <a:rPr lang="en-US" sz="2133">
                <a:solidFill>
                  <a:schemeClr val="accent2">
                    <a:lumMod val="25000"/>
                  </a:schemeClr>
                </a:solidFill>
              </a:rPr>
              <a:t>Chưa có tiêu chuẩn nhập viện, nhưng không bảo đảm tiêu chuẩn nhà ở quản lý người nhiễm SARS-CoV-2 đưa vào quản lý tại cơ sở thu dung, quản lý ban đầu COVID-19.</a:t>
            </a:r>
          </a:p>
          <a:p>
            <a:pPr marL="457189" indent="-304792" algn="just">
              <a:spcBef>
                <a:spcPts val="1333"/>
              </a:spcBef>
              <a:buClr>
                <a:srgbClr val="8E0000"/>
              </a:buClr>
              <a:buFont typeface="+mj-lt"/>
              <a:buAutoNum type="arabicPeriod"/>
            </a:pPr>
            <a:r>
              <a:rPr lang="en-US" sz="2133">
                <a:solidFill>
                  <a:schemeClr val="accent2">
                    <a:lumMod val="25000"/>
                  </a:schemeClr>
                </a:solidFill>
              </a:rPr>
              <a:t>Có tiêu chuẩn nhập viện, hướng dẫn đưa người bệnh vào điều trị trong bệnh viện.</a:t>
            </a:r>
          </a:p>
        </p:txBody>
      </p:sp>
      <p:sp>
        <p:nvSpPr>
          <p:cNvPr id="9" name="Google Shape;901;p44"/>
          <p:cNvSpPr txBox="1">
            <a:spLocks noGrp="1"/>
          </p:cNvSpPr>
          <p:nvPr>
            <p:ph type="title"/>
          </p:nvPr>
        </p:nvSpPr>
        <p:spPr>
          <a:xfrm>
            <a:off x="1990625" y="1044800"/>
            <a:ext cx="10287200" cy="62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52396"/>
            <a:r>
              <a:rPr lang="en-US" b="1"/>
              <a:t>Xác định, lập danh sách F0 quản lý tại nhà</a:t>
            </a:r>
          </a:p>
        </p:txBody>
      </p:sp>
      <p:pic>
        <p:nvPicPr>
          <p:cNvPr id="237" name="Picture 2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" y="667124"/>
            <a:ext cx="1379352" cy="137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5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01;p44"/>
          <p:cNvSpPr txBox="1">
            <a:spLocks noGrp="1"/>
          </p:cNvSpPr>
          <p:nvPr>
            <p:ph type="title"/>
          </p:nvPr>
        </p:nvSpPr>
        <p:spPr>
          <a:xfrm>
            <a:off x="952400" y="519735"/>
            <a:ext cx="10287200" cy="62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b="1" dirty="0" err="1"/>
              <a:t>Yêu</a:t>
            </a:r>
            <a:r>
              <a:rPr lang="en-US" b="1" dirty="0"/>
              <a:t> </a:t>
            </a:r>
            <a:r>
              <a:rPr lang="en-US" b="1" dirty="0" err="1"/>
              <a:t>cầu</a:t>
            </a:r>
            <a:r>
              <a:rPr lang="en-US" b="1" dirty="0"/>
              <a:t> </a:t>
            </a:r>
            <a:r>
              <a:rPr lang="en-US" b="1" dirty="0" err="1"/>
              <a:t>đối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sở</a:t>
            </a:r>
            <a:r>
              <a:rPr lang="en-US" b="1" dirty="0"/>
              <a:t> </a:t>
            </a:r>
            <a:r>
              <a:rPr lang="en-US" b="1" dirty="0" err="1"/>
              <a:t>quản</a:t>
            </a:r>
            <a:r>
              <a:rPr lang="en-US" b="1" dirty="0"/>
              <a:t> </a:t>
            </a:r>
            <a:r>
              <a:rPr lang="en-US" b="1" dirty="0" err="1"/>
              <a:t>lý</a:t>
            </a:r>
            <a:r>
              <a:rPr lang="en-US" b="1" dirty="0"/>
              <a:t> F0 </a:t>
            </a:r>
            <a:r>
              <a:rPr lang="en-US" b="1" dirty="0" err="1"/>
              <a:t>tại</a:t>
            </a:r>
            <a:r>
              <a:rPr lang="en-US" b="1" dirty="0"/>
              <a:t> </a:t>
            </a:r>
            <a:r>
              <a:rPr lang="en-US" b="1" dirty="0" err="1"/>
              <a:t>nhà</a:t>
            </a:r>
            <a:endParaRPr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54712" y="1349407"/>
          <a:ext cx="8617258" cy="5437669"/>
        </p:xfrm>
        <a:graphic>
          <a:graphicData uri="http://schemas.openxmlformats.org/drawingml/2006/table">
            <a:tbl>
              <a:tblPr/>
              <a:tblGrid>
                <a:gridCol w="1017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7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8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STT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Danh</a:t>
                      </a:r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mục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Đơn vị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Trang thiết bị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3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Nhiệt kế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Cái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3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Ống nghe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Cái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3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Máy đo huyết áp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Cái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3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Máy đo SpO2 cá nhân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Cái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9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Bình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oxy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462240"/>
                  </a:ext>
                </a:extLst>
              </a:tr>
              <a:tr h="2899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Điện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thoại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thông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minh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và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sim 4G (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để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video call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gọi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trợ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giúp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khi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cần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3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Máy tính kèm theo phần mềm quản lý người nhiễm SARS-CoV-2.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3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Túi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đựng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dụng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cụ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và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thuốc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3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II.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Vật tư tiêu hao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3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Khẩu trang N95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Cái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3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Khẩu trang y tế 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Cái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3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Tấm chắn giọt bắn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Cái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3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Quần áo bảo hộ, găng tay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Cái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3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Cồn khử khuẩn tay và các thiết bị nêu trên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23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Bông để khử khuẩn dụng cụ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Cái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23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Túi rác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23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Thuốc thiết yếu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23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Paracetamol 500mg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Viên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23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Oresol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200mg</a:t>
                      </a: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Gói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3" marR="7853" marT="7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865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7" name="Google Shape;1927;p52"/>
          <p:cNvGrpSpPr/>
          <p:nvPr/>
        </p:nvGrpSpPr>
        <p:grpSpPr>
          <a:xfrm>
            <a:off x="4492700" y="1899267"/>
            <a:ext cx="3149600" cy="4240000"/>
            <a:chOff x="791125" y="1362000"/>
            <a:chExt cx="2362200" cy="3180000"/>
          </a:xfrm>
        </p:grpSpPr>
        <p:sp>
          <p:nvSpPr>
            <p:cNvPr id="1928" name="Google Shape;1928;p52"/>
            <p:cNvSpPr/>
            <p:nvPr/>
          </p:nvSpPr>
          <p:spPr>
            <a:xfrm flipH="1">
              <a:off x="791125" y="1362000"/>
              <a:ext cx="2362200" cy="3180000"/>
            </a:xfrm>
            <a:prstGeom prst="roundRect">
              <a:avLst>
                <a:gd name="adj" fmla="val 460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52"/>
            <p:cNvSpPr/>
            <p:nvPr/>
          </p:nvSpPr>
          <p:spPr>
            <a:xfrm flipH="1">
              <a:off x="851725" y="1569200"/>
              <a:ext cx="2241000" cy="2909700"/>
            </a:xfrm>
            <a:prstGeom prst="roundRect">
              <a:avLst>
                <a:gd name="adj" fmla="val 479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52"/>
            <p:cNvSpPr/>
            <p:nvPr/>
          </p:nvSpPr>
          <p:spPr>
            <a:xfrm flipH="1">
              <a:off x="851731" y="1420634"/>
              <a:ext cx="90777" cy="9077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52"/>
            <p:cNvSpPr/>
            <p:nvPr/>
          </p:nvSpPr>
          <p:spPr>
            <a:xfrm flipH="1">
              <a:off x="998951" y="1420634"/>
              <a:ext cx="90517" cy="9077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52"/>
            <p:cNvSpPr/>
            <p:nvPr/>
          </p:nvSpPr>
          <p:spPr>
            <a:xfrm flipH="1">
              <a:off x="1149551" y="1419337"/>
              <a:ext cx="109764" cy="9337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33" name="Google Shape;1933;p52"/>
          <p:cNvGrpSpPr/>
          <p:nvPr/>
        </p:nvGrpSpPr>
        <p:grpSpPr>
          <a:xfrm>
            <a:off x="8082337" y="1899267"/>
            <a:ext cx="3149600" cy="4240000"/>
            <a:chOff x="791125" y="1362000"/>
            <a:chExt cx="2362200" cy="3180000"/>
          </a:xfrm>
        </p:grpSpPr>
        <p:sp>
          <p:nvSpPr>
            <p:cNvPr id="1934" name="Google Shape;1934;p52"/>
            <p:cNvSpPr/>
            <p:nvPr/>
          </p:nvSpPr>
          <p:spPr>
            <a:xfrm flipH="1">
              <a:off x="791125" y="1362000"/>
              <a:ext cx="2362200" cy="3180000"/>
            </a:xfrm>
            <a:prstGeom prst="roundRect">
              <a:avLst>
                <a:gd name="adj" fmla="val 460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52"/>
            <p:cNvSpPr/>
            <p:nvPr/>
          </p:nvSpPr>
          <p:spPr>
            <a:xfrm flipH="1">
              <a:off x="851731" y="1420634"/>
              <a:ext cx="90777" cy="9077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52"/>
            <p:cNvSpPr/>
            <p:nvPr/>
          </p:nvSpPr>
          <p:spPr>
            <a:xfrm flipH="1">
              <a:off x="998951" y="1420634"/>
              <a:ext cx="90517" cy="9077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52"/>
            <p:cNvSpPr/>
            <p:nvPr/>
          </p:nvSpPr>
          <p:spPr>
            <a:xfrm flipH="1">
              <a:off x="1149551" y="1419337"/>
              <a:ext cx="109764" cy="9337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52"/>
            <p:cNvSpPr/>
            <p:nvPr/>
          </p:nvSpPr>
          <p:spPr>
            <a:xfrm flipH="1">
              <a:off x="851725" y="1569200"/>
              <a:ext cx="2241000" cy="2909700"/>
            </a:xfrm>
            <a:prstGeom prst="roundRect">
              <a:avLst>
                <a:gd name="adj" fmla="val 479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39" name="Google Shape;1939;p52"/>
          <p:cNvGrpSpPr/>
          <p:nvPr/>
        </p:nvGrpSpPr>
        <p:grpSpPr>
          <a:xfrm>
            <a:off x="906251" y="1899267"/>
            <a:ext cx="3149600" cy="4240000"/>
            <a:chOff x="791125" y="1362000"/>
            <a:chExt cx="2362200" cy="3180000"/>
          </a:xfrm>
        </p:grpSpPr>
        <p:sp>
          <p:nvSpPr>
            <p:cNvPr id="1940" name="Google Shape;1940;p52"/>
            <p:cNvSpPr/>
            <p:nvPr/>
          </p:nvSpPr>
          <p:spPr>
            <a:xfrm flipH="1">
              <a:off x="791125" y="1362000"/>
              <a:ext cx="2362200" cy="3180000"/>
            </a:xfrm>
            <a:prstGeom prst="roundRect">
              <a:avLst>
                <a:gd name="adj" fmla="val 460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52"/>
            <p:cNvSpPr/>
            <p:nvPr/>
          </p:nvSpPr>
          <p:spPr>
            <a:xfrm flipH="1">
              <a:off x="851725" y="1569200"/>
              <a:ext cx="2241000" cy="2909700"/>
            </a:xfrm>
            <a:prstGeom prst="roundRect">
              <a:avLst>
                <a:gd name="adj" fmla="val 479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52"/>
            <p:cNvSpPr/>
            <p:nvPr/>
          </p:nvSpPr>
          <p:spPr>
            <a:xfrm flipH="1">
              <a:off x="851731" y="1420634"/>
              <a:ext cx="90777" cy="9077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52"/>
            <p:cNvSpPr/>
            <p:nvPr/>
          </p:nvSpPr>
          <p:spPr>
            <a:xfrm flipH="1">
              <a:off x="998951" y="1420634"/>
              <a:ext cx="90517" cy="9077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52"/>
            <p:cNvSpPr/>
            <p:nvPr/>
          </p:nvSpPr>
          <p:spPr>
            <a:xfrm flipH="1">
              <a:off x="1149551" y="1419337"/>
              <a:ext cx="109764" cy="9337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52"/>
          <p:cNvSpPr txBox="1">
            <a:spLocks noGrp="1"/>
          </p:cNvSpPr>
          <p:nvPr>
            <p:ph type="title"/>
          </p:nvPr>
        </p:nvSpPr>
        <p:spPr>
          <a:xfrm>
            <a:off x="952400" y="732800"/>
            <a:ext cx="10287200" cy="62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/>
              <a:t>TỔ CHỨC THỰC HIỆN</a:t>
            </a:r>
            <a:endParaRPr b="1"/>
          </a:p>
        </p:txBody>
      </p:sp>
      <p:sp>
        <p:nvSpPr>
          <p:cNvPr id="1946" name="Google Shape;1946;p52"/>
          <p:cNvSpPr txBox="1">
            <a:spLocks noGrp="1"/>
          </p:cNvSpPr>
          <p:nvPr>
            <p:ph type="title" idx="2"/>
          </p:nvPr>
        </p:nvSpPr>
        <p:spPr>
          <a:xfrm>
            <a:off x="1038251" y="2577167"/>
            <a:ext cx="2885600" cy="62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SỞ Y TẾ</a:t>
            </a:r>
            <a:endParaRPr/>
          </a:p>
        </p:txBody>
      </p:sp>
      <p:sp>
        <p:nvSpPr>
          <p:cNvPr id="1948" name="Google Shape;1948;p52"/>
          <p:cNvSpPr txBox="1">
            <a:spLocks noGrp="1"/>
          </p:cNvSpPr>
          <p:nvPr>
            <p:ph type="title" idx="3"/>
          </p:nvPr>
        </p:nvSpPr>
        <p:spPr>
          <a:xfrm>
            <a:off x="4624700" y="2577167"/>
            <a:ext cx="2885600" cy="62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/>
              <a:t>TYT xã/phường,</a:t>
            </a:r>
            <a:br>
              <a:rPr lang="en-US"/>
            </a:br>
            <a:r>
              <a:rPr lang="en-US"/>
              <a:t>NVYT</a:t>
            </a:r>
            <a:endParaRPr/>
          </a:p>
        </p:txBody>
      </p:sp>
      <p:sp>
        <p:nvSpPr>
          <p:cNvPr id="1950" name="Google Shape;1950;p52"/>
          <p:cNvSpPr txBox="1">
            <a:spLocks noGrp="1"/>
          </p:cNvSpPr>
          <p:nvPr>
            <p:ph type="title" idx="5"/>
          </p:nvPr>
        </p:nvSpPr>
        <p:spPr>
          <a:xfrm>
            <a:off x="8214337" y="2577167"/>
            <a:ext cx="2885600" cy="62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/>
              <a:t>Cục QLKCB</a:t>
            </a:r>
            <a:endParaRPr/>
          </a:p>
        </p:txBody>
      </p:sp>
      <p:grpSp>
        <p:nvGrpSpPr>
          <p:cNvPr id="1960" name="Google Shape;1960;p52"/>
          <p:cNvGrpSpPr/>
          <p:nvPr/>
        </p:nvGrpSpPr>
        <p:grpSpPr>
          <a:xfrm>
            <a:off x="5833032" y="3653425"/>
            <a:ext cx="468937" cy="493260"/>
            <a:chOff x="-40011050" y="3972375"/>
            <a:chExt cx="316650" cy="316625"/>
          </a:xfrm>
        </p:grpSpPr>
        <p:sp>
          <p:nvSpPr>
            <p:cNvPr id="1961" name="Google Shape;1961;p52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52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63" name="Google Shape;1963;p52"/>
          <p:cNvGrpSpPr/>
          <p:nvPr/>
        </p:nvGrpSpPr>
        <p:grpSpPr>
          <a:xfrm>
            <a:off x="9423835" y="3652192"/>
            <a:ext cx="466605" cy="495752"/>
            <a:chOff x="-37804925" y="3953450"/>
            <a:chExt cx="315075" cy="318225"/>
          </a:xfrm>
        </p:grpSpPr>
        <p:sp>
          <p:nvSpPr>
            <p:cNvPr id="1964" name="Google Shape;1964;p52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52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52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51" name="Google Shape;1951;p52"/>
          <p:cNvSpPr txBox="1">
            <a:spLocks noGrp="1"/>
          </p:cNvSpPr>
          <p:nvPr>
            <p:ph type="subTitle" idx="6"/>
          </p:nvPr>
        </p:nvSpPr>
        <p:spPr>
          <a:xfrm>
            <a:off x="8284181" y="3706587"/>
            <a:ext cx="2885600" cy="102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vi-VN" dirty="0">
                <a:solidFill>
                  <a:schemeClr val="accent2">
                    <a:lumMod val="25000"/>
                  </a:schemeClr>
                </a:solidFill>
              </a:rPr>
              <a:t>Chủ trì, tổ chức triển khai áp dụng tạm thời hướng dẫn, tổng kết, đánh giá và tiếp tục cập nhật hướng dẫn nếu cần thiết</a:t>
            </a:r>
          </a:p>
        </p:txBody>
      </p:sp>
      <p:sp>
        <p:nvSpPr>
          <p:cNvPr id="1949" name="Google Shape;1949;p52"/>
          <p:cNvSpPr txBox="1">
            <a:spLocks noGrp="1"/>
          </p:cNvSpPr>
          <p:nvPr>
            <p:ph type="subTitle" idx="4"/>
          </p:nvPr>
        </p:nvSpPr>
        <p:spPr>
          <a:xfrm>
            <a:off x="4647189" y="3777261"/>
            <a:ext cx="2885600" cy="102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spcAft>
                <a:spcPts val="1600"/>
              </a:spcAft>
            </a:pPr>
            <a:r>
              <a:rPr lang="vi-VN">
                <a:solidFill>
                  <a:schemeClr val="accent2">
                    <a:lumMod val="25000"/>
                  </a:schemeClr>
                </a:solidFill>
              </a:rPr>
              <a:t>Thực hiện theo đúng quy định tại hướng dẫn này</a:t>
            </a:r>
          </a:p>
        </p:txBody>
      </p:sp>
      <p:sp>
        <p:nvSpPr>
          <p:cNvPr id="1947" name="Google Shape;1947;p52"/>
          <p:cNvSpPr txBox="1">
            <a:spLocks noGrp="1"/>
          </p:cNvSpPr>
          <p:nvPr>
            <p:ph type="subTitle" idx="1"/>
          </p:nvPr>
        </p:nvSpPr>
        <p:spPr>
          <a:xfrm>
            <a:off x="1047576" y="3430320"/>
            <a:ext cx="2885600" cy="102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>
                <a:solidFill>
                  <a:schemeClr val="accent2">
                    <a:lumMod val="25000"/>
                  </a:schemeClr>
                </a:solidFill>
              </a:rPr>
              <a:t>Quyết định thời điểm phạm vi áp dụng </a:t>
            </a:r>
          </a:p>
          <a:p>
            <a:pPr marL="0" indent="0" algn="just"/>
            <a:r>
              <a:rPr lang="en-US">
                <a:solidFill>
                  <a:schemeClr val="accent2">
                    <a:lumMod val="25000"/>
                  </a:schemeClr>
                </a:solidFill>
              </a:rPr>
              <a:t>Giao TYT, CSYT trên địa bàn là Cơ sở quản lý F0 Huy động NVYT, tổ chức tham gia quản lý F0 tại nhà </a:t>
            </a:r>
          </a:p>
          <a:p>
            <a:pPr marL="0" indent="0" algn="just"/>
            <a:r>
              <a:rPr lang="vi-VN">
                <a:solidFill>
                  <a:schemeClr val="accent2">
                    <a:lumMod val="25000"/>
                  </a:schemeClr>
                </a:solidFill>
              </a:rPr>
              <a:t>Tổ chức giám sát thường xuyên</a:t>
            </a:r>
            <a:endParaRPr lang="en-US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7906-4FA7-46DE-9036-316D610E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BỐI CẢNH VÀ NHU CẦU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f0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868B6-1324-4A4E-8253-934490D7F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979616"/>
          </a:xfrm>
        </p:spPr>
        <p:txBody>
          <a:bodyPr>
            <a:normAutofit/>
          </a:bodyPr>
          <a:lstStyle/>
          <a:p>
            <a:r>
              <a:rPr lang="en-US" sz="3200" dirty="0"/>
              <a:t>G/đ </a:t>
            </a:r>
            <a:r>
              <a:rPr lang="en-US" sz="3200" dirty="0" err="1"/>
              <a:t>chống</a:t>
            </a:r>
            <a:r>
              <a:rPr lang="en-US" sz="3200" dirty="0"/>
              <a:t> </a:t>
            </a:r>
            <a:r>
              <a:rPr lang="en-US" sz="3200" dirty="0" err="1"/>
              <a:t>dịch</a:t>
            </a:r>
            <a:r>
              <a:rPr lang="en-US" sz="3200" dirty="0"/>
              <a:t> </a:t>
            </a:r>
            <a:r>
              <a:rPr lang="en-US" sz="3200" dirty="0" err="1"/>
              <a:t>xâm</a:t>
            </a:r>
            <a:r>
              <a:rPr lang="en-US" sz="3200" dirty="0"/>
              <a:t> </a:t>
            </a:r>
            <a:r>
              <a:rPr lang="en-US" sz="3200" dirty="0" err="1"/>
              <a:t>nhập</a:t>
            </a:r>
            <a:r>
              <a:rPr lang="en-US" sz="3200" dirty="0"/>
              <a:t>:</a:t>
            </a:r>
          </a:p>
          <a:p>
            <a:pPr lvl="1"/>
            <a:r>
              <a:rPr lang="en-US" sz="3000" dirty="0" err="1"/>
              <a:t>Giảm</a:t>
            </a:r>
            <a:r>
              <a:rPr lang="en-US" sz="3000" dirty="0"/>
              <a:t> </a:t>
            </a:r>
            <a:r>
              <a:rPr lang="en-US" sz="3000" dirty="0" err="1"/>
              <a:t>lây</a:t>
            </a:r>
            <a:r>
              <a:rPr lang="en-US" sz="3000" dirty="0"/>
              <a:t> </a:t>
            </a:r>
            <a:r>
              <a:rPr lang="en-US" sz="3000" dirty="0" err="1"/>
              <a:t>nhiễm</a:t>
            </a:r>
            <a:r>
              <a:rPr lang="en-US" sz="3000" dirty="0"/>
              <a:t> </a:t>
            </a:r>
            <a:r>
              <a:rPr lang="en-US" sz="3000" dirty="0" err="1"/>
              <a:t>cộng</a:t>
            </a:r>
            <a:r>
              <a:rPr lang="en-US" sz="3000" dirty="0"/>
              <a:t> </a:t>
            </a:r>
            <a:r>
              <a:rPr lang="en-US" sz="3000" dirty="0" err="1"/>
              <a:t>đồng</a:t>
            </a:r>
            <a:r>
              <a:rPr lang="en-US" sz="3000" dirty="0"/>
              <a:t> (</a:t>
            </a:r>
            <a:r>
              <a:rPr lang="en-US" sz="3000" dirty="0" err="1"/>
              <a:t>mục</a:t>
            </a:r>
            <a:r>
              <a:rPr lang="en-US" sz="3000" dirty="0"/>
              <a:t> </a:t>
            </a:r>
            <a:r>
              <a:rPr lang="en-US" sz="3000" dirty="0" err="1"/>
              <a:t>tiêu</a:t>
            </a:r>
            <a:r>
              <a:rPr lang="en-US" sz="3000" dirty="0"/>
              <a:t> </a:t>
            </a:r>
            <a:r>
              <a:rPr lang="en-US" sz="3000" dirty="0" err="1"/>
              <a:t>chính</a:t>
            </a:r>
            <a:r>
              <a:rPr lang="en-US" sz="3000" dirty="0"/>
              <a:t>)</a:t>
            </a:r>
          </a:p>
          <a:p>
            <a:pPr lvl="1"/>
            <a:r>
              <a:rPr lang="en-US" sz="3000" dirty="0" err="1"/>
              <a:t>Phát</a:t>
            </a:r>
            <a:r>
              <a:rPr lang="en-US" sz="3000" dirty="0"/>
              <a:t> </a:t>
            </a:r>
            <a:r>
              <a:rPr lang="en-US" sz="3000" dirty="0" err="1"/>
              <a:t>hiện</a:t>
            </a:r>
            <a:r>
              <a:rPr lang="en-US" sz="3000" dirty="0"/>
              <a:t> </a:t>
            </a:r>
            <a:r>
              <a:rPr lang="en-US" sz="3000" dirty="0" err="1"/>
              <a:t>sớm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dirty="0" err="1"/>
              <a:t>điều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kịp</a:t>
            </a:r>
            <a:r>
              <a:rPr lang="en-US" sz="3000" dirty="0"/>
              <a:t> </a:t>
            </a:r>
            <a:r>
              <a:rPr lang="en-US" sz="3000" dirty="0" err="1"/>
              <a:t>thời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ca </a:t>
            </a:r>
            <a:r>
              <a:rPr lang="en-US" sz="3000" dirty="0" err="1"/>
              <a:t>bệnh</a:t>
            </a:r>
            <a:r>
              <a:rPr lang="en-US" sz="3000" dirty="0"/>
              <a:t> </a:t>
            </a:r>
            <a:r>
              <a:rPr lang="en-US" sz="3000" dirty="0" err="1"/>
              <a:t>diễn</a:t>
            </a:r>
            <a:r>
              <a:rPr lang="en-US" sz="3000" dirty="0"/>
              <a:t> </a:t>
            </a:r>
            <a:r>
              <a:rPr lang="en-US" sz="3000" dirty="0" err="1"/>
              <a:t>biến</a:t>
            </a:r>
            <a:r>
              <a:rPr lang="en-US" sz="3000" dirty="0"/>
              <a:t> </a:t>
            </a:r>
            <a:r>
              <a:rPr lang="en-US" sz="3000" dirty="0" err="1"/>
              <a:t>nặng</a:t>
            </a:r>
            <a:endParaRPr lang="en-US" sz="3000" dirty="0"/>
          </a:p>
          <a:p>
            <a:pPr marL="457200" lvl="1" indent="0">
              <a:buNone/>
            </a:pPr>
            <a:r>
              <a:rPr lang="en-US" sz="3000" dirty="0"/>
              <a:t>=&gt; “CÁCH LY ĐIỀU TRỊ TOÀN BỘ F0” </a:t>
            </a:r>
            <a:r>
              <a:rPr lang="en-US" sz="3000" dirty="0" err="1"/>
              <a:t>phát</a:t>
            </a:r>
            <a:r>
              <a:rPr lang="en-US" sz="3000" dirty="0"/>
              <a:t> </a:t>
            </a:r>
            <a:r>
              <a:rPr lang="en-US" sz="3000" dirty="0" err="1"/>
              <a:t>huy</a:t>
            </a:r>
            <a:r>
              <a:rPr lang="en-US" sz="3000" dirty="0"/>
              <a:t> </a:t>
            </a:r>
            <a:r>
              <a:rPr lang="en-US" sz="3000" dirty="0" err="1"/>
              <a:t>hiệu</a:t>
            </a:r>
            <a:r>
              <a:rPr lang="en-US" sz="3000" dirty="0"/>
              <a:t> </a:t>
            </a:r>
            <a:r>
              <a:rPr lang="en-US" sz="3000" dirty="0" err="1"/>
              <a:t>quả</a:t>
            </a:r>
            <a:endParaRPr lang="en-US" sz="3000" dirty="0"/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36858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8270" y="2496238"/>
            <a:ext cx="4630932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6600" b="1" i="1" kern="0" spc="-151" dirty="0">
                <a:solidFill>
                  <a:srgbClr val="C3D9FB">
                    <a:lumMod val="25000"/>
                  </a:srgbClr>
                </a:solidFill>
                <a:latin typeface="Arial"/>
                <a:cs typeface="Arial"/>
                <a:sym typeface="Arial"/>
              </a:rPr>
              <a:t>Thank You</a:t>
            </a:r>
          </a:p>
        </p:txBody>
      </p:sp>
      <p:grpSp>
        <p:nvGrpSpPr>
          <p:cNvPr id="18" name="Google Shape;753;p44"/>
          <p:cNvGrpSpPr/>
          <p:nvPr/>
        </p:nvGrpSpPr>
        <p:grpSpPr>
          <a:xfrm>
            <a:off x="5124256" y="2129115"/>
            <a:ext cx="6592013" cy="3365928"/>
            <a:chOff x="916750" y="2069795"/>
            <a:chExt cx="4944010" cy="2524446"/>
          </a:xfrm>
        </p:grpSpPr>
        <p:sp>
          <p:nvSpPr>
            <p:cNvPr id="20" name="Google Shape;754;p44"/>
            <p:cNvSpPr/>
            <p:nvPr/>
          </p:nvSpPr>
          <p:spPr>
            <a:xfrm>
              <a:off x="4040475" y="2679855"/>
              <a:ext cx="759890" cy="1896065"/>
            </a:xfrm>
            <a:custGeom>
              <a:avLst/>
              <a:gdLst/>
              <a:ahLst/>
              <a:cxnLst/>
              <a:rect l="l" t="t" r="r" b="b"/>
              <a:pathLst>
                <a:path w="12149" h="30314" extrusionOk="0">
                  <a:moveTo>
                    <a:pt x="12077" y="72"/>
                  </a:moveTo>
                  <a:lnTo>
                    <a:pt x="12077" y="30243"/>
                  </a:lnTo>
                  <a:lnTo>
                    <a:pt x="72" y="30243"/>
                  </a:lnTo>
                  <a:lnTo>
                    <a:pt x="72" y="72"/>
                  </a:lnTo>
                  <a:close/>
                  <a:moveTo>
                    <a:pt x="0" y="1"/>
                  </a:moveTo>
                  <a:lnTo>
                    <a:pt x="0" y="30314"/>
                  </a:lnTo>
                  <a:lnTo>
                    <a:pt x="12148" y="30314"/>
                  </a:lnTo>
                  <a:lnTo>
                    <a:pt x="121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755;p44"/>
            <p:cNvSpPr/>
            <p:nvPr/>
          </p:nvSpPr>
          <p:spPr>
            <a:xfrm>
              <a:off x="4074251" y="2714883"/>
              <a:ext cx="692338" cy="545915"/>
            </a:xfrm>
            <a:custGeom>
              <a:avLst/>
              <a:gdLst/>
              <a:ahLst/>
              <a:cxnLst/>
              <a:rect l="l" t="t" r="r" b="b"/>
              <a:pathLst>
                <a:path w="11069" h="8728" extrusionOk="0">
                  <a:moveTo>
                    <a:pt x="11007" y="72"/>
                  </a:moveTo>
                  <a:lnTo>
                    <a:pt x="11007" y="8656"/>
                  </a:lnTo>
                  <a:lnTo>
                    <a:pt x="71" y="8656"/>
                  </a:lnTo>
                  <a:lnTo>
                    <a:pt x="71" y="72"/>
                  </a:lnTo>
                  <a:close/>
                  <a:moveTo>
                    <a:pt x="0" y="1"/>
                  </a:moveTo>
                  <a:lnTo>
                    <a:pt x="0" y="8727"/>
                  </a:lnTo>
                  <a:lnTo>
                    <a:pt x="11068" y="8727"/>
                  </a:lnTo>
                  <a:lnTo>
                    <a:pt x="110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756;p44"/>
            <p:cNvSpPr/>
            <p:nvPr/>
          </p:nvSpPr>
          <p:spPr>
            <a:xfrm>
              <a:off x="4296485" y="2774155"/>
              <a:ext cx="247813" cy="129348"/>
            </a:xfrm>
            <a:custGeom>
              <a:avLst/>
              <a:gdLst/>
              <a:ahLst/>
              <a:cxnLst/>
              <a:rect l="l" t="t" r="r" b="b"/>
              <a:pathLst>
                <a:path w="3962" h="2068" extrusionOk="0">
                  <a:moveTo>
                    <a:pt x="3890" y="72"/>
                  </a:moveTo>
                  <a:lnTo>
                    <a:pt x="3890" y="1997"/>
                  </a:lnTo>
                  <a:lnTo>
                    <a:pt x="62" y="1997"/>
                  </a:lnTo>
                  <a:lnTo>
                    <a:pt x="62" y="72"/>
                  </a:lnTo>
                  <a:close/>
                  <a:moveTo>
                    <a:pt x="1" y="1"/>
                  </a:moveTo>
                  <a:lnTo>
                    <a:pt x="1" y="2068"/>
                  </a:lnTo>
                  <a:lnTo>
                    <a:pt x="3962" y="2068"/>
                  </a:lnTo>
                  <a:lnTo>
                    <a:pt x="3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757;p44"/>
            <p:cNvSpPr/>
            <p:nvPr/>
          </p:nvSpPr>
          <p:spPr>
            <a:xfrm>
              <a:off x="4330262" y="2942596"/>
              <a:ext cx="180324" cy="33838"/>
            </a:xfrm>
            <a:custGeom>
              <a:avLst/>
              <a:gdLst/>
              <a:ahLst/>
              <a:cxnLst/>
              <a:rect l="l" t="t" r="r" b="b"/>
              <a:pathLst>
                <a:path w="2883" h="541" extrusionOk="0">
                  <a:moveTo>
                    <a:pt x="0" y="1"/>
                  </a:moveTo>
                  <a:lnTo>
                    <a:pt x="0" y="540"/>
                  </a:lnTo>
                  <a:lnTo>
                    <a:pt x="2882" y="540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758;p44"/>
            <p:cNvSpPr/>
            <p:nvPr/>
          </p:nvSpPr>
          <p:spPr>
            <a:xfrm>
              <a:off x="4074251" y="3308108"/>
              <a:ext cx="692338" cy="545915"/>
            </a:xfrm>
            <a:custGeom>
              <a:avLst/>
              <a:gdLst/>
              <a:ahLst/>
              <a:cxnLst/>
              <a:rect l="l" t="t" r="r" b="b"/>
              <a:pathLst>
                <a:path w="11069" h="8728" extrusionOk="0">
                  <a:moveTo>
                    <a:pt x="11007" y="72"/>
                  </a:moveTo>
                  <a:lnTo>
                    <a:pt x="11007" y="8656"/>
                  </a:lnTo>
                  <a:lnTo>
                    <a:pt x="71" y="8656"/>
                  </a:lnTo>
                  <a:lnTo>
                    <a:pt x="71" y="72"/>
                  </a:lnTo>
                  <a:close/>
                  <a:moveTo>
                    <a:pt x="0" y="1"/>
                  </a:moveTo>
                  <a:lnTo>
                    <a:pt x="0" y="8727"/>
                  </a:lnTo>
                  <a:lnTo>
                    <a:pt x="11068" y="8727"/>
                  </a:lnTo>
                  <a:lnTo>
                    <a:pt x="110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759;p44"/>
            <p:cNvSpPr/>
            <p:nvPr/>
          </p:nvSpPr>
          <p:spPr>
            <a:xfrm>
              <a:off x="4296485" y="3367380"/>
              <a:ext cx="247813" cy="129348"/>
            </a:xfrm>
            <a:custGeom>
              <a:avLst/>
              <a:gdLst/>
              <a:ahLst/>
              <a:cxnLst/>
              <a:rect l="l" t="t" r="r" b="b"/>
              <a:pathLst>
                <a:path w="3962" h="2068" extrusionOk="0">
                  <a:moveTo>
                    <a:pt x="3890" y="72"/>
                  </a:moveTo>
                  <a:lnTo>
                    <a:pt x="3890" y="1997"/>
                  </a:lnTo>
                  <a:lnTo>
                    <a:pt x="62" y="1997"/>
                  </a:lnTo>
                  <a:lnTo>
                    <a:pt x="62" y="72"/>
                  </a:lnTo>
                  <a:close/>
                  <a:moveTo>
                    <a:pt x="1" y="1"/>
                  </a:moveTo>
                  <a:lnTo>
                    <a:pt x="1" y="2068"/>
                  </a:lnTo>
                  <a:lnTo>
                    <a:pt x="3962" y="2068"/>
                  </a:lnTo>
                  <a:lnTo>
                    <a:pt x="3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760;p44"/>
            <p:cNvSpPr/>
            <p:nvPr/>
          </p:nvSpPr>
          <p:spPr>
            <a:xfrm>
              <a:off x="4330262" y="3535821"/>
              <a:ext cx="180324" cy="33838"/>
            </a:xfrm>
            <a:custGeom>
              <a:avLst/>
              <a:gdLst/>
              <a:ahLst/>
              <a:cxnLst/>
              <a:rect l="l" t="t" r="r" b="b"/>
              <a:pathLst>
                <a:path w="2883" h="541" extrusionOk="0">
                  <a:moveTo>
                    <a:pt x="0" y="1"/>
                  </a:moveTo>
                  <a:lnTo>
                    <a:pt x="0" y="540"/>
                  </a:lnTo>
                  <a:lnTo>
                    <a:pt x="2882" y="540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761;p44"/>
            <p:cNvSpPr/>
            <p:nvPr/>
          </p:nvSpPr>
          <p:spPr>
            <a:xfrm>
              <a:off x="4074251" y="3901333"/>
              <a:ext cx="692338" cy="545915"/>
            </a:xfrm>
            <a:custGeom>
              <a:avLst/>
              <a:gdLst/>
              <a:ahLst/>
              <a:cxnLst/>
              <a:rect l="l" t="t" r="r" b="b"/>
              <a:pathLst>
                <a:path w="11069" h="8728" extrusionOk="0">
                  <a:moveTo>
                    <a:pt x="11007" y="72"/>
                  </a:moveTo>
                  <a:lnTo>
                    <a:pt x="11007" y="8656"/>
                  </a:lnTo>
                  <a:lnTo>
                    <a:pt x="71" y="8656"/>
                  </a:lnTo>
                  <a:lnTo>
                    <a:pt x="71" y="72"/>
                  </a:lnTo>
                  <a:close/>
                  <a:moveTo>
                    <a:pt x="0" y="1"/>
                  </a:moveTo>
                  <a:lnTo>
                    <a:pt x="0" y="8727"/>
                  </a:lnTo>
                  <a:lnTo>
                    <a:pt x="11068" y="8727"/>
                  </a:lnTo>
                  <a:lnTo>
                    <a:pt x="110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762;p44"/>
            <p:cNvSpPr/>
            <p:nvPr/>
          </p:nvSpPr>
          <p:spPr>
            <a:xfrm>
              <a:off x="4296485" y="3960605"/>
              <a:ext cx="247813" cy="129348"/>
            </a:xfrm>
            <a:custGeom>
              <a:avLst/>
              <a:gdLst/>
              <a:ahLst/>
              <a:cxnLst/>
              <a:rect l="l" t="t" r="r" b="b"/>
              <a:pathLst>
                <a:path w="3962" h="2068" extrusionOk="0">
                  <a:moveTo>
                    <a:pt x="3890" y="72"/>
                  </a:moveTo>
                  <a:lnTo>
                    <a:pt x="3890" y="1997"/>
                  </a:lnTo>
                  <a:lnTo>
                    <a:pt x="62" y="1997"/>
                  </a:lnTo>
                  <a:lnTo>
                    <a:pt x="62" y="72"/>
                  </a:lnTo>
                  <a:close/>
                  <a:moveTo>
                    <a:pt x="1" y="1"/>
                  </a:moveTo>
                  <a:lnTo>
                    <a:pt x="1" y="2068"/>
                  </a:lnTo>
                  <a:lnTo>
                    <a:pt x="3962" y="2068"/>
                  </a:lnTo>
                  <a:lnTo>
                    <a:pt x="3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763;p44"/>
            <p:cNvSpPr/>
            <p:nvPr/>
          </p:nvSpPr>
          <p:spPr>
            <a:xfrm>
              <a:off x="4330262" y="4129046"/>
              <a:ext cx="180324" cy="33838"/>
            </a:xfrm>
            <a:custGeom>
              <a:avLst/>
              <a:gdLst/>
              <a:ahLst/>
              <a:cxnLst/>
              <a:rect l="l" t="t" r="r" b="b"/>
              <a:pathLst>
                <a:path w="2883" h="541" extrusionOk="0">
                  <a:moveTo>
                    <a:pt x="0" y="1"/>
                  </a:moveTo>
                  <a:lnTo>
                    <a:pt x="0" y="540"/>
                  </a:lnTo>
                  <a:lnTo>
                    <a:pt x="2882" y="540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764;p44"/>
            <p:cNvSpPr/>
            <p:nvPr/>
          </p:nvSpPr>
          <p:spPr>
            <a:xfrm>
              <a:off x="1050578" y="3315357"/>
              <a:ext cx="3370726" cy="1264606"/>
            </a:xfrm>
            <a:custGeom>
              <a:avLst/>
              <a:gdLst/>
              <a:ahLst/>
              <a:cxnLst/>
              <a:rect l="l" t="t" r="r" b="b"/>
              <a:pathLst>
                <a:path w="46168" h="17321" extrusionOk="0">
                  <a:moveTo>
                    <a:pt x="0" y="0"/>
                  </a:moveTo>
                  <a:lnTo>
                    <a:pt x="0" y="17320"/>
                  </a:lnTo>
                  <a:lnTo>
                    <a:pt x="46167" y="17320"/>
                  </a:lnTo>
                  <a:lnTo>
                    <a:pt x="46167" y="0"/>
                  </a:lnTo>
                  <a:close/>
                </a:path>
              </a:pathLst>
            </a:custGeom>
            <a:solidFill>
              <a:srgbClr val="EBC3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765;p44"/>
            <p:cNvSpPr/>
            <p:nvPr/>
          </p:nvSpPr>
          <p:spPr>
            <a:xfrm>
              <a:off x="2032219" y="3315357"/>
              <a:ext cx="20151" cy="1264606"/>
            </a:xfrm>
            <a:custGeom>
              <a:avLst/>
              <a:gdLst/>
              <a:ahLst/>
              <a:cxnLst/>
              <a:rect l="l" t="t" r="r" b="b"/>
              <a:pathLst>
                <a:path w="276" h="17321" extrusionOk="0">
                  <a:moveTo>
                    <a:pt x="0" y="0"/>
                  </a:moveTo>
                  <a:lnTo>
                    <a:pt x="0" y="17320"/>
                  </a:lnTo>
                  <a:lnTo>
                    <a:pt x="275" y="1732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766;p44"/>
            <p:cNvSpPr/>
            <p:nvPr/>
          </p:nvSpPr>
          <p:spPr>
            <a:xfrm>
              <a:off x="1833482" y="3315357"/>
              <a:ext cx="20881" cy="1264606"/>
            </a:xfrm>
            <a:custGeom>
              <a:avLst/>
              <a:gdLst/>
              <a:ahLst/>
              <a:cxnLst/>
              <a:rect l="l" t="t" r="r" b="b"/>
              <a:pathLst>
                <a:path w="286" h="17321" extrusionOk="0">
                  <a:moveTo>
                    <a:pt x="1" y="0"/>
                  </a:moveTo>
                  <a:lnTo>
                    <a:pt x="1" y="17320"/>
                  </a:lnTo>
                  <a:lnTo>
                    <a:pt x="286" y="1732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767;p44"/>
            <p:cNvSpPr/>
            <p:nvPr/>
          </p:nvSpPr>
          <p:spPr>
            <a:xfrm>
              <a:off x="2230225" y="3315357"/>
              <a:ext cx="20151" cy="1264606"/>
            </a:xfrm>
            <a:custGeom>
              <a:avLst/>
              <a:gdLst/>
              <a:ahLst/>
              <a:cxnLst/>
              <a:rect l="l" t="t" r="r" b="b"/>
              <a:pathLst>
                <a:path w="276" h="17321" extrusionOk="0">
                  <a:moveTo>
                    <a:pt x="0" y="0"/>
                  </a:moveTo>
                  <a:lnTo>
                    <a:pt x="0" y="17320"/>
                  </a:lnTo>
                  <a:lnTo>
                    <a:pt x="275" y="1732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768;p44"/>
            <p:cNvSpPr/>
            <p:nvPr/>
          </p:nvSpPr>
          <p:spPr>
            <a:xfrm>
              <a:off x="2428231" y="3315357"/>
              <a:ext cx="20078" cy="1264606"/>
            </a:xfrm>
            <a:custGeom>
              <a:avLst/>
              <a:gdLst/>
              <a:ahLst/>
              <a:cxnLst/>
              <a:rect l="l" t="t" r="r" b="b"/>
              <a:pathLst>
                <a:path w="275" h="17321" extrusionOk="0">
                  <a:moveTo>
                    <a:pt x="0" y="0"/>
                  </a:moveTo>
                  <a:lnTo>
                    <a:pt x="0" y="17320"/>
                  </a:lnTo>
                  <a:lnTo>
                    <a:pt x="275" y="1732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769;p44"/>
            <p:cNvSpPr/>
            <p:nvPr/>
          </p:nvSpPr>
          <p:spPr>
            <a:xfrm>
              <a:off x="2626165" y="3315357"/>
              <a:ext cx="20151" cy="1264606"/>
            </a:xfrm>
            <a:custGeom>
              <a:avLst/>
              <a:gdLst/>
              <a:ahLst/>
              <a:cxnLst/>
              <a:rect l="l" t="t" r="r" b="b"/>
              <a:pathLst>
                <a:path w="276" h="17321" extrusionOk="0">
                  <a:moveTo>
                    <a:pt x="1" y="0"/>
                  </a:moveTo>
                  <a:lnTo>
                    <a:pt x="1" y="17320"/>
                  </a:lnTo>
                  <a:lnTo>
                    <a:pt x="276" y="1732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770;p44"/>
            <p:cNvSpPr/>
            <p:nvPr/>
          </p:nvSpPr>
          <p:spPr>
            <a:xfrm>
              <a:off x="2824171" y="3315357"/>
              <a:ext cx="20151" cy="1264606"/>
            </a:xfrm>
            <a:custGeom>
              <a:avLst/>
              <a:gdLst/>
              <a:ahLst/>
              <a:cxnLst/>
              <a:rect l="l" t="t" r="r" b="b"/>
              <a:pathLst>
                <a:path w="276" h="17321" extrusionOk="0">
                  <a:moveTo>
                    <a:pt x="1" y="0"/>
                  </a:moveTo>
                  <a:lnTo>
                    <a:pt x="1" y="17320"/>
                  </a:lnTo>
                  <a:lnTo>
                    <a:pt x="276" y="1732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771;p44"/>
            <p:cNvSpPr/>
            <p:nvPr/>
          </p:nvSpPr>
          <p:spPr>
            <a:xfrm>
              <a:off x="3618386" y="3315357"/>
              <a:ext cx="20151" cy="1264606"/>
            </a:xfrm>
            <a:custGeom>
              <a:avLst/>
              <a:gdLst/>
              <a:ahLst/>
              <a:cxnLst/>
              <a:rect l="l" t="t" r="r" b="b"/>
              <a:pathLst>
                <a:path w="276" h="17321" extrusionOk="0">
                  <a:moveTo>
                    <a:pt x="0" y="0"/>
                  </a:moveTo>
                  <a:lnTo>
                    <a:pt x="0" y="17320"/>
                  </a:lnTo>
                  <a:lnTo>
                    <a:pt x="275" y="1732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72;p44"/>
            <p:cNvSpPr/>
            <p:nvPr/>
          </p:nvSpPr>
          <p:spPr>
            <a:xfrm>
              <a:off x="3419650" y="3315357"/>
              <a:ext cx="20881" cy="1264606"/>
            </a:xfrm>
            <a:custGeom>
              <a:avLst/>
              <a:gdLst/>
              <a:ahLst/>
              <a:cxnLst/>
              <a:rect l="l" t="t" r="r" b="b"/>
              <a:pathLst>
                <a:path w="286" h="17321" extrusionOk="0">
                  <a:moveTo>
                    <a:pt x="1" y="0"/>
                  </a:moveTo>
                  <a:lnTo>
                    <a:pt x="1" y="17320"/>
                  </a:lnTo>
                  <a:lnTo>
                    <a:pt x="286" y="1732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773;p44"/>
            <p:cNvSpPr/>
            <p:nvPr/>
          </p:nvSpPr>
          <p:spPr>
            <a:xfrm>
              <a:off x="3816393" y="3315357"/>
              <a:ext cx="20151" cy="1264606"/>
            </a:xfrm>
            <a:custGeom>
              <a:avLst/>
              <a:gdLst/>
              <a:ahLst/>
              <a:cxnLst/>
              <a:rect l="l" t="t" r="r" b="b"/>
              <a:pathLst>
                <a:path w="276" h="17321" extrusionOk="0">
                  <a:moveTo>
                    <a:pt x="0" y="0"/>
                  </a:moveTo>
                  <a:lnTo>
                    <a:pt x="0" y="17320"/>
                  </a:lnTo>
                  <a:lnTo>
                    <a:pt x="275" y="1732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774;p44"/>
            <p:cNvSpPr/>
            <p:nvPr/>
          </p:nvSpPr>
          <p:spPr>
            <a:xfrm>
              <a:off x="4014399" y="3315357"/>
              <a:ext cx="20078" cy="1264606"/>
            </a:xfrm>
            <a:custGeom>
              <a:avLst/>
              <a:gdLst/>
              <a:ahLst/>
              <a:cxnLst/>
              <a:rect l="l" t="t" r="r" b="b"/>
              <a:pathLst>
                <a:path w="275" h="17321" extrusionOk="0">
                  <a:moveTo>
                    <a:pt x="0" y="0"/>
                  </a:moveTo>
                  <a:lnTo>
                    <a:pt x="0" y="17320"/>
                  </a:lnTo>
                  <a:lnTo>
                    <a:pt x="275" y="1732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775;p44"/>
            <p:cNvSpPr/>
            <p:nvPr/>
          </p:nvSpPr>
          <p:spPr>
            <a:xfrm>
              <a:off x="4212332" y="3315357"/>
              <a:ext cx="20151" cy="1264606"/>
            </a:xfrm>
            <a:custGeom>
              <a:avLst/>
              <a:gdLst/>
              <a:ahLst/>
              <a:cxnLst/>
              <a:rect l="l" t="t" r="r" b="b"/>
              <a:pathLst>
                <a:path w="276" h="17321" extrusionOk="0">
                  <a:moveTo>
                    <a:pt x="1" y="0"/>
                  </a:moveTo>
                  <a:lnTo>
                    <a:pt x="1" y="17320"/>
                  </a:lnTo>
                  <a:lnTo>
                    <a:pt x="276" y="1732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776;p44"/>
            <p:cNvSpPr/>
            <p:nvPr/>
          </p:nvSpPr>
          <p:spPr>
            <a:xfrm>
              <a:off x="4410339" y="3315357"/>
              <a:ext cx="20151" cy="1264606"/>
            </a:xfrm>
            <a:custGeom>
              <a:avLst/>
              <a:gdLst/>
              <a:ahLst/>
              <a:cxnLst/>
              <a:rect l="l" t="t" r="r" b="b"/>
              <a:pathLst>
                <a:path w="276" h="17321" extrusionOk="0">
                  <a:moveTo>
                    <a:pt x="1" y="0"/>
                  </a:moveTo>
                  <a:lnTo>
                    <a:pt x="1" y="17320"/>
                  </a:lnTo>
                  <a:lnTo>
                    <a:pt x="276" y="1732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777;p44"/>
            <p:cNvSpPr/>
            <p:nvPr/>
          </p:nvSpPr>
          <p:spPr>
            <a:xfrm>
              <a:off x="3220914" y="3315357"/>
              <a:ext cx="20881" cy="1264606"/>
            </a:xfrm>
            <a:custGeom>
              <a:avLst/>
              <a:gdLst/>
              <a:ahLst/>
              <a:cxnLst/>
              <a:rect l="l" t="t" r="r" b="b"/>
              <a:pathLst>
                <a:path w="286" h="17321" extrusionOk="0">
                  <a:moveTo>
                    <a:pt x="1" y="0"/>
                  </a:moveTo>
                  <a:lnTo>
                    <a:pt x="1" y="17320"/>
                  </a:lnTo>
                  <a:lnTo>
                    <a:pt x="286" y="1732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778;p44"/>
            <p:cNvSpPr/>
            <p:nvPr/>
          </p:nvSpPr>
          <p:spPr>
            <a:xfrm>
              <a:off x="3022177" y="3315357"/>
              <a:ext cx="20881" cy="1264606"/>
            </a:xfrm>
            <a:custGeom>
              <a:avLst/>
              <a:gdLst/>
              <a:ahLst/>
              <a:cxnLst/>
              <a:rect l="l" t="t" r="r" b="b"/>
              <a:pathLst>
                <a:path w="286" h="17321" extrusionOk="0">
                  <a:moveTo>
                    <a:pt x="1" y="0"/>
                  </a:moveTo>
                  <a:lnTo>
                    <a:pt x="1" y="17320"/>
                  </a:lnTo>
                  <a:lnTo>
                    <a:pt x="286" y="1732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779;p44"/>
            <p:cNvSpPr/>
            <p:nvPr/>
          </p:nvSpPr>
          <p:spPr>
            <a:xfrm>
              <a:off x="1239536" y="3315357"/>
              <a:ext cx="20151" cy="1264606"/>
            </a:xfrm>
            <a:custGeom>
              <a:avLst/>
              <a:gdLst/>
              <a:ahLst/>
              <a:cxnLst/>
              <a:rect l="l" t="t" r="r" b="b"/>
              <a:pathLst>
                <a:path w="276" h="17321" extrusionOk="0">
                  <a:moveTo>
                    <a:pt x="0" y="0"/>
                  </a:moveTo>
                  <a:lnTo>
                    <a:pt x="0" y="17320"/>
                  </a:lnTo>
                  <a:lnTo>
                    <a:pt x="275" y="1732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780;p44"/>
            <p:cNvSpPr/>
            <p:nvPr/>
          </p:nvSpPr>
          <p:spPr>
            <a:xfrm>
              <a:off x="1437543" y="3315357"/>
              <a:ext cx="20078" cy="1264606"/>
            </a:xfrm>
            <a:custGeom>
              <a:avLst/>
              <a:gdLst/>
              <a:ahLst/>
              <a:cxnLst/>
              <a:rect l="l" t="t" r="r" b="b"/>
              <a:pathLst>
                <a:path w="275" h="17321" extrusionOk="0">
                  <a:moveTo>
                    <a:pt x="0" y="0"/>
                  </a:moveTo>
                  <a:lnTo>
                    <a:pt x="0" y="17320"/>
                  </a:lnTo>
                  <a:lnTo>
                    <a:pt x="275" y="1732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781;p44"/>
            <p:cNvSpPr/>
            <p:nvPr/>
          </p:nvSpPr>
          <p:spPr>
            <a:xfrm>
              <a:off x="1635476" y="3315357"/>
              <a:ext cx="20151" cy="1264606"/>
            </a:xfrm>
            <a:custGeom>
              <a:avLst/>
              <a:gdLst/>
              <a:ahLst/>
              <a:cxnLst/>
              <a:rect l="l" t="t" r="r" b="b"/>
              <a:pathLst>
                <a:path w="276" h="17321" extrusionOk="0">
                  <a:moveTo>
                    <a:pt x="1" y="0"/>
                  </a:moveTo>
                  <a:lnTo>
                    <a:pt x="1" y="17320"/>
                  </a:lnTo>
                  <a:lnTo>
                    <a:pt x="276" y="1732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782;p44"/>
            <p:cNvSpPr/>
            <p:nvPr/>
          </p:nvSpPr>
          <p:spPr>
            <a:xfrm>
              <a:off x="1822955" y="2069795"/>
              <a:ext cx="585248" cy="615036"/>
            </a:xfrm>
            <a:custGeom>
              <a:avLst/>
              <a:gdLst/>
              <a:ahLst/>
              <a:cxnLst/>
              <a:rect l="l" t="t" r="r" b="b"/>
              <a:pathLst>
                <a:path w="8016" h="8424" extrusionOk="0">
                  <a:moveTo>
                    <a:pt x="4637" y="1"/>
                  </a:moveTo>
                  <a:cubicBezTo>
                    <a:pt x="4024" y="1"/>
                    <a:pt x="3415" y="195"/>
                    <a:pt x="2903" y="575"/>
                  </a:cubicBezTo>
                  <a:lnTo>
                    <a:pt x="2821" y="636"/>
                  </a:lnTo>
                  <a:cubicBezTo>
                    <a:pt x="2434" y="972"/>
                    <a:pt x="2119" y="1379"/>
                    <a:pt x="1915" y="1848"/>
                  </a:cubicBezTo>
                  <a:cubicBezTo>
                    <a:pt x="1823" y="2051"/>
                    <a:pt x="1762" y="2265"/>
                    <a:pt x="1711" y="2489"/>
                  </a:cubicBezTo>
                  <a:cubicBezTo>
                    <a:pt x="1610" y="2998"/>
                    <a:pt x="1620" y="3568"/>
                    <a:pt x="1304" y="3976"/>
                  </a:cubicBezTo>
                  <a:cubicBezTo>
                    <a:pt x="1039" y="4332"/>
                    <a:pt x="540" y="4546"/>
                    <a:pt x="428" y="4974"/>
                  </a:cubicBezTo>
                  <a:cubicBezTo>
                    <a:pt x="327" y="5381"/>
                    <a:pt x="591" y="5809"/>
                    <a:pt x="489" y="6216"/>
                  </a:cubicBezTo>
                  <a:cubicBezTo>
                    <a:pt x="428" y="6430"/>
                    <a:pt x="276" y="6603"/>
                    <a:pt x="194" y="6817"/>
                  </a:cubicBezTo>
                  <a:cubicBezTo>
                    <a:pt x="1" y="7285"/>
                    <a:pt x="276" y="7855"/>
                    <a:pt x="703" y="8130"/>
                  </a:cubicBezTo>
                  <a:cubicBezTo>
                    <a:pt x="999" y="8320"/>
                    <a:pt x="1354" y="8394"/>
                    <a:pt x="1713" y="8394"/>
                  </a:cubicBezTo>
                  <a:cubicBezTo>
                    <a:pt x="1873" y="8394"/>
                    <a:pt x="2033" y="8379"/>
                    <a:pt x="2190" y="8354"/>
                  </a:cubicBezTo>
                  <a:cubicBezTo>
                    <a:pt x="2689" y="8263"/>
                    <a:pt x="3178" y="8079"/>
                    <a:pt x="3666" y="7947"/>
                  </a:cubicBezTo>
                  <a:cubicBezTo>
                    <a:pt x="3964" y="7874"/>
                    <a:pt x="4272" y="7819"/>
                    <a:pt x="4576" y="7819"/>
                  </a:cubicBezTo>
                  <a:cubicBezTo>
                    <a:pt x="4782" y="7819"/>
                    <a:pt x="4986" y="7844"/>
                    <a:pt x="5184" y="7906"/>
                  </a:cubicBezTo>
                  <a:cubicBezTo>
                    <a:pt x="5621" y="8049"/>
                    <a:pt x="5998" y="8354"/>
                    <a:pt x="6456" y="8415"/>
                  </a:cubicBezTo>
                  <a:cubicBezTo>
                    <a:pt x="6503" y="8421"/>
                    <a:pt x="6549" y="8423"/>
                    <a:pt x="6594" y="8423"/>
                  </a:cubicBezTo>
                  <a:cubicBezTo>
                    <a:pt x="7429" y="8423"/>
                    <a:pt x="8016" y="7558"/>
                    <a:pt x="7668" y="6776"/>
                  </a:cubicBezTo>
                  <a:cubicBezTo>
                    <a:pt x="7546" y="6481"/>
                    <a:pt x="7291" y="6236"/>
                    <a:pt x="7189" y="5931"/>
                  </a:cubicBezTo>
                  <a:cubicBezTo>
                    <a:pt x="7057" y="5513"/>
                    <a:pt x="7240" y="5065"/>
                    <a:pt x="7373" y="4658"/>
                  </a:cubicBezTo>
                  <a:cubicBezTo>
                    <a:pt x="7556" y="4118"/>
                    <a:pt x="7648" y="3548"/>
                    <a:pt x="7627" y="2978"/>
                  </a:cubicBezTo>
                  <a:cubicBezTo>
                    <a:pt x="7556" y="1899"/>
                    <a:pt x="6965" y="921"/>
                    <a:pt x="6039" y="371"/>
                  </a:cubicBezTo>
                  <a:cubicBezTo>
                    <a:pt x="5988" y="341"/>
                    <a:pt x="5927" y="310"/>
                    <a:pt x="5876" y="280"/>
                  </a:cubicBezTo>
                  <a:cubicBezTo>
                    <a:pt x="5482" y="93"/>
                    <a:pt x="5058" y="1"/>
                    <a:pt x="4637" y="1"/>
                  </a:cubicBezTo>
                  <a:close/>
                </a:path>
              </a:pathLst>
            </a:custGeom>
            <a:solidFill>
              <a:srgbClr val="273D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273D4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783;p44"/>
            <p:cNvSpPr/>
            <p:nvPr/>
          </p:nvSpPr>
          <p:spPr>
            <a:xfrm>
              <a:off x="2213269" y="2601751"/>
              <a:ext cx="272911" cy="489167"/>
            </a:xfrm>
            <a:custGeom>
              <a:avLst/>
              <a:gdLst/>
              <a:ahLst/>
              <a:cxnLst/>
              <a:rect l="l" t="t" r="r" b="b"/>
              <a:pathLst>
                <a:path w="3738" h="6700" extrusionOk="0">
                  <a:moveTo>
                    <a:pt x="805" y="0"/>
                  </a:moveTo>
                  <a:cubicBezTo>
                    <a:pt x="716" y="0"/>
                    <a:pt x="627" y="16"/>
                    <a:pt x="540" y="50"/>
                  </a:cubicBezTo>
                  <a:cubicBezTo>
                    <a:pt x="174" y="192"/>
                    <a:pt x="0" y="610"/>
                    <a:pt x="143" y="977"/>
                  </a:cubicBezTo>
                  <a:lnTo>
                    <a:pt x="2424" y="6699"/>
                  </a:lnTo>
                  <a:lnTo>
                    <a:pt x="3737" y="6180"/>
                  </a:lnTo>
                  <a:lnTo>
                    <a:pt x="1467" y="447"/>
                  </a:lnTo>
                  <a:cubicBezTo>
                    <a:pt x="1358" y="167"/>
                    <a:pt x="1089" y="0"/>
                    <a:pt x="805" y="0"/>
                  </a:cubicBezTo>
                  <a:close/>
                </a:path>
              </a:pathLst>
            </a:custGeom>
            <a:solidFill>
              <a:srgbClr val="FFAA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784;p44"/>
            <p:cNvSpPr/>
            <p:nvPr/>
          </p:nvSpPr>
          <p:spPr>
            <a:xfrm>
              <a:off x="2387982" y="3017181"/>
              <a:ext cx="505594" cy="148064"/>
            </a:xfrm>
            <a:custGeom>
              <a:avLst/>
              <a:gdLst/>
              <a:ahLst/>
              <a:cxnLst/>
              <a:rect l="l" t="t" r="r" b="b"/>
              <a:pathLst>
                <a:path w="6925" h="2028" extrusionOk="0">
                  <a:moveTo>
                    <a:pt x="194" y="1"/>
                  </a:moveTo>
                  <a:lnTo>
                    <a:pt x="0" y="1406"/>
                  </a:lnTo>
                  <a:lnTo>
                    <a:pt x="6812" y="2027"/>
                  </a:lnTo>
                  <a:lnTo>
                    <a:pt x="6924" y="1202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FFAA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785;p44"/>
            <p:cNvSpPr/>
            <p:nvPr/>
          </p:nvSpPr>
          <p:spPr>
            <a:xfrm>
              <a:off x="2276423" y="2586053"/>
              <a:ext cx="377024" cy="584372"/>
            </a:xfrm>
            <a:custGeom>
              <a:avLst/>
              <a:gdLst/>
              <a:ahLst/>
              <a:cxnLst/>
              <a:rect l="l" t="t" r="r" b="b"/>
              <a:pathLst>
                <a:path w="5164" h="8004" extrusionOk="0">
                  <a:moveTo>
                    <a:pt x="1" y="0"/>
                  </a:moveTo>
                  <a:lnTo>
                    <a:pt x="368" y="4766"/>
                  </a:lnTo>
                  <a:lnTo>
                    <a:pt x="1701" y="7698"/>
                  </a:lnTo>
                  <a:lnTo>
                    <a:pt x="4919" y="8004"/>
                  </a:lnTo>
                  <a:lnTo>
                    <a:pt x="5163" y="6334"/>
                  </a:lnTo>
                  <a:lnTo>
                    <a:pt x="2872" y="5957"/>
                  </a:lnTo>
                  <a:cubicBezTo>
                    <a:pt x="2872" y="5957"/>
                    <a:pt x="1467" y="2006"/>
                    <a:pt x="897" y="896"/>
                  </a:cubicBezTo>
                  <a:cubicBezTo>
                    <a:pt x="622" y="35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786;p44"/>
            <p:cNvSpPr/>
            <p:nvPr/>
          </p:nvSpPr>
          <p:spPr>
            <a:xfrm>
              <a:off x="2035561" y="2099145"/>
              <a:ext cx="317520" cy="517422"/>
            </a:xfrm>
            <a:custGeom>
              <a:avLst/>
              <a:gdLst/>
              <a:ahLst/>
              <a:cxnLst/>
              <a:rect l="l" t="t" r="r" b="b"/>
              <a:pathLst>
                <a:path w="4349" h="7087" extrusionOk="0">
                  <a:moveTo>
                    <a:pt x="2050" y="1"/>
                  </a:moveTo>
                  <a:cubicBezTo>
                    <a:pt x="1365" y="1"/>
                    <a:pt x="682" y="249"/>
                    <a:pt x="357" y="845"/>
                  </a:cubicBezTo>
                  <a:cubicBezTo>
                    <a:pt x="42" y="1415"/>
                    <a:pt x="1" y="3543"/>
                    <a:pt x="1" y="3543"/>
                  </a:cubicBezTo>
                  <a:cubicBezTo>
                    <a:pt x="388" y="4490"/>
                    <a:pt x="581" y="5508"/>
                    <a:pt x="561" y="6537"/>
                  </a:cubicBezTo>
                  <a:cubicBezTo>
                    <a:pt x="719" y="6903"/>
                    <a:pt x="1057" y="7087"/>
                    <a:pt x="1395" y="7087"/>
                  </a:cubicBezTo>
                  <a:cubicBezTo>
                    <a:pt x="1732" y="7087"/>
                    <a:pt x="2068" y="6903"/>
                    <a:pt x="2221" y="6537"/>
                  </a:cubicBezTo>
                  <a:cubicBezTo>
                    <a:pt x="2221" y="5254"/>
                    <a:pt x="2689" y="5325"/>
                    <a:pt x="3412" y="4714"/>
                  </a:cubicBezTo>
                  <a:cubicBezTo>
                    <a:pt x="4033" y="4185"/>
                    <a:pt x="4349" y="3268"/>
                    <a:pt x="3931" y="1028"/>
                  </a:cubicBezTo>
                  <a:cubicBezTo>
                    <a:pt x="3817" y="414"/>
                    <a:pt x="2933" y="1"/>
                    <a:pt x="2050" y="1"/>
                  </a:cubicBezTo>
                  <a:close/>
                </a:path>
              </a:pathLst>
            </a:custGeom>
            <a:solidFill>
              <a:srgbClr val="9C5B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787;p44"/>
            <p:cNvSpPr/>
            <p:nvPr/>
          </p:nvSpPr>
          <p:spPr>
            <a:xfrm>
              <a:off x="2178297" y="2302772"/>
              <a:ext cx="29058" cy="24385"/>
            </a:xfrm>
            <a:custGeom>
              <a:avLst/>
              <a:gdLst/>
              <a:ahLst/>
              <a:cxnLst/>
              <a:rect l="l" t="t" r="r" b="b"/>
              <a:pathLst>
                <a:path w="398" h="334" extrusionOk="0">
                  <a:moveTo>
                    <a:pt x="174" y="1"/>
                  </a:moveTo>
                  <a:cubicBezTo>
                    <a:pt x="82" y="1"/>
                    <a:pt x="1" y="72"/>
                    <a:pt x="1" y="164"/>
                  </a:cubicBezTo>
                  <a:cubicBezTo>
                    <a:pt x="1" y="267"/>
                    <a:pt x="85" y="333"/>
                    <a:pt x="171" y="333"/>
                  </a:cubicBezTo>
                  <a:cubicBezTo>
                    <a:pt x="212" y="333"/>
                    <a:pt x="253" y="319"/>
                    <a:pt x="286" y="286"/>
                  </a:cubicBezTo>
                  <a:cubicBezTo>
                    <a:pt x="398" y="184"/>
                    <a:pt x="317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788;p44"/>
            <p:cNvSpPr/>
            <p:nvPr/>
          </p:nvSpPr>
          <p:spPr>
            <a:xfrm>
              <a:off x="2191000" y="2307226"/>
              <a:ext cx="8980" cy="8980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61" y="1"/>
                  </a:moveTo>
                  <a:cubicBezTo>
                    <a:pt x="20" y="1"/>
                    <a:pt x="0" y="21"/>
                    <a:pt x="0" y="62"/>
                  </a:cubicBezTo>
                  <a:cubicBezTo>
                    <a:pt x="0" y="92"/>
                    <a:pt x="20" y="123"/>
                    <a:pt x="61" y="123"/>
                  </a:cubicBezTo>
                  <a:cubicBezTo>
                    <a:pt x="92" y="123"/>
                    <a:pt x="122" y="92"/>
                    <a:pt x="122" y="62"/>
                  </a:cubicBezTo>
                  <a:cubicBezTo>
                    <a:pt x="122" y="21"/>
                    <a:pt x="92" y="1"/>
                    <a:pt x="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789;p44"/>
            <p:cNvSpPr/>
            <p:nvPr/>
          </p:nvSpPr>
          <p:spPr>
            <a:xfrm>
              <a:off x="2273502" y="2302772"/>
              <a:ext cx="29058" cy="24385"/>
            </a:xfrm>
            <a:custGeom>
              <a:avLst/>
              <a:gdLst/>
              <a:ahLst/>
              <a:cxnLst/>
              <a:rect l="l" t="t" r="r" b="b"/>
              <a:pathLst>
                <a:path w="398" h="334" extrusionOk="0">
                  <a:moveTo>
                    <a:pt x="173" y="1"/>
                  </a:moveTo>
                  <a:cubicBezTo>
                    <a:pt x="72" y="1"/>
                    <a:pt x="0" y="72"/>
                    <a:pt x="0" y="164"/>
                  </a:cubicBezTo>
                  <a:cubicBezTo>
                    <a:pt x="0" y="267"/>
                    <a:pt x="85" y="333"/>
                    <a:pt x="171" y="333"/>
                  </a:cubicBezTo>
                  <a:cubicBezTo>
                    <a:pt x="211" y="333"/>
                    <a:pt x="253" y="319"/>
                    <a:pt x="285" y="286"/>
                  </a:cubicBezTo>
                  <a:cubicBezTo>
                    <a:pt x="397" y="184"/>
                    <a:pt x="316" y="1"/>
                    <a:pt x="1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790;p44"/>
            <p:cNvSpPr/>
            <p:nvPr/>
          </p:nvSpPr>
          <p:spPr>
            <a:xfrm>
              <a:off x="2286133" y="2306715"/>
              <a:ext cx="8980" cy="9491"/>
            </a:xfrm>
            <a:custGeom>
              <a:avLst/>
              <a:gdLst/>
              <a:ahLst/>
              <a:cxnLst/>
              <a:rect l="l" t="t" r="r" b="b"/>
              <a:pathLst>
                <a:path w="123" h="130" extrusionOk="0">
                  <a:moveTo>
                    <a:pt x="61" y="0"/>
                  </a:moveTo>
                  <a:cubicBezTo>
                    <a:pt x="31" y="0"/>
                    <a:pt x="0" y="23"/>
                    <a:pt x="0" y="69"/>
                  </a:cubicBezTo>
                  <a:cubicBezTo>
                    <a:pt x="0" y="110"/>
                    <a:pt x="31" y="130"/>
                    <a:pt x="61" y="130"/>
                  </a:cubicBezTo>
                  <a:cubicBezTo>
                    <a:pt x="92" y="130"/>
                    <a:pt x="123" y="110"/>
                    <a:pt x="123" y="69"/>
                  </a:cubicBezTo>
                  <a:cubicBezTo>
                    <a:pt x="123" y="23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791;p44"/>
            <p:cNvSpPr/>
            <p:nvPr/>
          </p:nvSpPr>
          <p:spPr>
            <a:xfrm>
              <a:off x="2261601" y="2259258"/>
              <a:ext cx="57313" cy="23217"/>
            </a:xfrm>
            <a:custGeom>
              <a:avLst/>
              <a:gdLst/>
              <a:ahLst/>
              <a:cxnLst/>
              <a:rect l="l" t="t" r="r" b="b"/>
              <a:pathLst>
                <a:path w="785" h="318" extrusionOk="0">
                  <a:moveTo>
                    <a:pt x="373" y="1"/>
                  </a:moveTo>
                  <a:cubicBezTo>
                    <a:pt x="260" y="1"/>
                    <a:pt x="147" y="36"/>
                    <a:pt x="51" y="108"/>
                  </a:cubicBezTo>
                  <a:cubicBezTo>
                    <a:pt x="11" y="138"/>
                    <a:pt x="0" y="200"/>
                    <a:pt x="31" y="240"/>
                  </a:cubicBezTo>
                  <a:cubicBezTo>
                    <a:pt x="41" y="250"/>
                    <a:pt x="51" y="261"/>
                    <a:pt x="61" y="271"/>
                  </a:cubicBezTo>
                  <a:cubicBezTo>
                    <a:pt x="71" y="276"/>
                    <a:pt x="80" y="278"/>
                    <a:pt x="90" y="278"/>
                  </a:cubicBezTo>
                  <a:cubicBezTo>
                    <a:pt x="121" y="278"/>
                    <a:pt x="152" y="256"/>
                    <a:pt x="184" y="240"/>
                  </a:cubicBezTo>
                  <a:cubicBezTo>
                    <a:pt x="235" y="220"/>
                    <a:pt x="285" y="200"/>
                    <a:pt x="336" y="200"/>
                  </a:cubicBezTo>
                  <a:cubicBezTo>
                    <a:pt x="349" y="198"/>
                    <a:pt x="362" y="198"/>
                    <a:pt x="374" y="198"/>
                  </a:cubicBezTo>
                  <a:cubicBezTo>
                    <a:pt x="463" y="198"/>
                    <a:pt x="550" y="229"/>
                    <a:pt x="621" y="291"/>
                  </a:cubicBezTo>
                  <a:cubicBezTo>
                    <a:pt x="639" y="309"/>
                    <a:pt x="661" y="317"/>
                    <a:pt x="682" y="317"/>
                  </a:cubicBezTo>
                  <a:cubicBezTo>
                    <a:pt x="710" y="317"/>
                    <a:pt x="737" y="304"/>
                    <a:pt x="754" y="281"/>
                  </a:cubicBezTo>
                  <a:cubicBezTo>
                    <a:pt x="784" y="230"/>
                    <a:pt x="774" y="169"/>
                    <a:pt x="733" y="138"/>
                  </a:cubicBezTo>
                  <a:cubicBezTo>
                    <a:pt x="631" y="47"/>
                    <a:pt x="502" y="1"/>
                    <a:pt x="373" y="1"/>
                  </a:cubicBezTo>
                  <a:close/>
                </a:path>
              </a:pathLst>
            </a:custGeom>
            <a:solidFill>
              <a:srgbClr val="273D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792;p44"/>
            <p:cNvSpPr/>
            <p:nvPr/>
          </p:nvSpPr>
          <p:spPr>
            <a:xfrm>
              <a:off x="2153838" y="2259258"/>
              <a:ext cx="67680" cy="23290"/>
            </a:xfrm>
            <a:custGeom>
              <a:avLst/>
              <a:gdLst/>
              <a:ahLst/>
              <a:cxnLst/>
              <a:rect l="l" t="t" r="r" b="b"/>
              <a:pathLst>
                <a:path w="927" h="319" extrusionOk="0">
                  <a:moveTo>
                    <a:pt x="495" y="1"/>
                  </a:moveTo>
                  <a:cubicBezTo>
                    <a:pt x="350" y="1"/>
                    <a:pt x="206" y="47"/>
                    <a:pt x="81" y="138"/>
                  </a:cubicBezTo>
                  <a:cubicBezTo>
                    <a:pt x="1" y="203"/>
                    <a:pt x="67" y="318"/>
                    <a:pt x="148" y="318"/>
                  </a:cubicBezTo>
                  <a:cubicBezTo>
                    <a:pt x="170" y="318"/>
                    <a:pt x="192" y="310"/>
                    <a:pt x="214" y="291"/>
                  </a:cubicBezTo>
                  <a:cubicBezTo>
                    <a:pt x="294" y="229"/>
                    <a:pt x="397" y="198"/>
                    <a:pt x="497" y="198"/>
                  </a:cubicBezTo>
                  <a:cubicBezTo>
                    <a:pt x="511" y="198"/>
                    <a:pt x="526" y="198"/>
                    <a:pt x="540" y="200"/>
                  </a:cubicBezTo>
                  <a:cubicBezTo>
                    <a:pt x="601" y="200"/>
                    <a:pt x="662" y="220"/>
                    <a:pt x="713" y="240"/>
                  </a:cubicBezTo>
                  <a:cubicBezTo>
                    <a:pt x="750" y="255"/>
                    <a:pt x="783" y="282"/>
                    <a:pt x="818" y="282"/>
                  </a:cubicBezTo>
                  <a:cubicBezTo>
                    <a:pt x="830" y="282"/>
                    <a:pt x="842" y="279"/>
                    <a:pt x="855" y="271"/>
                  </a:cubicBezTo>
                  <a:cubicBezTo>
                    <a:pt x="876" y="261"/>
                    <a:pt x="886" y="250"/>
                    <a:pt x="896" y="240"/>
                  </a:cubicBezTo>
                  <a:cubicBezTo>
                    <a:pt x="926" y="200"/>
                    <a:pt x="916" y="138"/>
                    <a:pt x="865" y="108"/>
                  </a:cubicBezTo>
                  <a:cubicBezTo>
                    <a:pt x="751" y="36"/>
                    <a:pt x="623" y="1"/>
                    <a:pt x="495" y="1"/>
                  </a:cubicBezTo>
                  <a:close/>
                </a:path>
              </a:pathLst>
            </a:custGeom>
            <a:solidFill>
              <a:srgbClr val="273D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793;p44"/>
            <p:cNvSpPr/>
            <p:nvPr/>
          </p:nvSpPr>
          <p:spPr>
            <a:xfrm>
              <a:off x="2204069" y="2358187"/>
              <a:ext cx="65636" cy="26430"/>
            </a:xfrm>
            <a:custGeom>
              <a:avLst/>
              <a:gdLst/>
              <a:ahLst/>
              <a:cxnLst/>
              <a:rect l="l" t="t" r="r" b="b"/>
              <a:pathLst>
                <a:path w="899" h="362" extrusionOk="0">
                  <a:moveTo>
                    <a:pt x="125" y="0"/>
                  </a:moveTo>
                  <a:cubicBezTo>
                    <a:pt x="64" y="0"/>
                    <a:pt x="1" y="74"/>
                    <a:pt x="45" y="148"/>
                  </a:cubicBezTo>
                  <a:cubicBezTo>
                    <a:pt x="167" y="280"/>
                    <a:pt x="350" y="362"/>
                    <a:pt x="534" y="362"/>
                  </a:cubicBezTo>
                  <a:cubicBezTo>
                    <a:pt x="636" y="362"/>
                    <a:pt x="727" y="341"/>
                    <a:pt x="809" y="301"/>
                  </a:cubicBezTo>
                  <a:cubicBezTo>
                    <a:pt x="898" y="247"/>
                    <a:pt x="846" y="131"/>
                    <a:pt x="770" y="131"/>
                  </a:cubicBezTo>
                  <a:cubicBezTo>
                    <a:pt x="760" y="131"/>
                    <a:pt x="749" y="133"/>
                    <a:pt x="737" y="138"/>
                  </a:cubicBezTo>
                  <a:cubicBezTo>
                    <a:pt x="672" y="170"/>
                    <a:pt x="602" y="186"/>
                    <a:pt x="532" y="186"/>
                  </a:cubicBezTo>
                  <a:cubicBezTo>
                    <a:pt x="405" y="186"/>
                    <a:pt x="279" y="134"/>
                    <a:pt x="188" y="36"/>
                  </a:cubicBezTo>
                  <a:cubicBezTo>
                    <a:pt x="171" y="11"/>
                    <a:pt x="148" y="0"/>
                    <a:pt x="125" y="0"/>
                  </a:cubicBezTo>
                  <a:close/>
                </a:path>
              </a:pathLst>
            </a:custGeom>
            <a:solidFill>
              <a:srgbClr val="C974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794;p44"/>
            <p:cNvSpPr/>
            <p:nvPr/>
          </p:nvSpPr>
          <p:spPr>
            <a:xfrm>
              <a:off x="1889102" y="2559989"/>
              <a:ext cx="503404" cy="786610"/>
            </a:xfrm>
            <a:custGeom>
              <a:avLst/>
              <a:gdLst/>
              <a:ahLst/>
              <a:cxnLst/>
              <a:rect l="l" t="t" r="r" b="b"/>
              <a:pathLst>
                <a:path w="6895" h="10774" extrusionOk="0">
                  <a:moveTo>
                    <a:pt x="3453" y="1"/>
                  </a:moveTo>
                  <a:lnTo>
                    <a:pt x="2017" y="296"/>
                  </a:lnTo>
                  <a:cubicBezTo>
                    <a:pt x="1457" y="408"/>
                    <a:pt x="1060" y="907"/>
                    <a:pt x="1080" y="1487"/>
                  </a:cubicBezTo>
                  <a:lnTo>
                    <a:pt x="1325" y="7342"/>
                  </a:lnTo>
                  <a:lnTo>
                    <a:pt x="1" y="10774"/>
                  </a:lnTo>
                  <a:lnTo>
                    <a:pt x="6894" y="10774"/>
                  </a:lnTo>
                  <a:lnTo>
                    <a:pt x="5581" y="7342"/>
                  </a:lnTo>
                  <a:lnTo>
                    <a:pt x="5815" y="1487"/>
                  </a:lnTo>
                  <a:cubicBezTo>
                    <a:pt x="5846" y="907"/>
                    <a:pt x="5449" y="408"/>
                    <a:pt x="4889" y="296"/>
                  </a:cubicBezTo>
                  <a:lnTo>
                    <a:pt x="3453" y="1"/>
                  </a:lnTo>
                  <a:close/>
                </a:path>
              </a:pathLst>
            </a:custGeom>
            <a:solidFill>
              <a:srgbClr val="9C5B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795;p44"/>
            <p:cNvSpPr/>
            <p:nvPr/>
          </p:nvSpPr>
          <p:spPr>
            <a:xfrm>
              <a:off x="1912904" y="2577146"/>
              <a:ext cx="403015" cy="713746"/>
            </a:xfrm>
            <a:custGeom>
              <a:avLst/>
              <a:gdLst/>
              <a:ahLst/>
              <a:cxnLst/>
              <a:rect l="l" t="t" r="r" b="b"/>
              <a:pathLst>
                <a:path w="5520" h="9776" extrusionOk="0">
                  <a:moveTo>
                    <a:pt x="1956" y="0"/>
                  </a:moveTo>
                  <a:lnTo>
                    <a:pt x="1681" y="61"/>
                  </a:lnTo>
                  <a:cubicBezTo>
                    <a:pt x="1131" y="173"/>
                    <a:pt x="734" y="672"/>
                    <a:pt x="754" y="1252"/>
                  </a:cubicBezTo>
                  <a:lnTo>
                    <a:pt x="999" y="7107"/>
                  </a:lnTo>
                  <a:lnTo>
                    <a:pt x="1" y="9704"/>
                  </a:lnTo>
                  <a:lnTo>
                    <a:pt x="5499" y="9775"/>
                  </a:lnTo>
                  <a:lnTo>
                    <a:pt x="5499" y="7759"/>
                  </a:lnTo>
                  <a:lnTo>
                    <a:pt x="5245" y="7107"/>
                  </a:lnTo>
                  <a:lnTo>
                    <a:pt x="5489" y="1252"/>
                  </a:lnTo>
                  <a:cubicBezTo>
                    <a:pt x="5520" y="672"/>
                    <a:pt x="5123" y="173"/>
                    <a:pt x="4563" y="61"/>
                  </a:cubicBezTo>
                  <a:lnTo>
                    <a:pt x="4288" y="0"/>
                  </a:lnTo>
                  <a:cubicBezTo>
                    <a:pt x="4288" y="0"/>
                    <a:pt x="4145" y="886"/>
                    <a:pt x="3229" y="886"/>
                  </a:cubicBezTo>
                  <a:cubicBezTo>
                    <a:pt x="2322" y="886"/>
                    <a:pt x="1956" y="0"/>
                    <a:pt x="1956" y="0"/>
                  </a:cubicBezTo>
                  <a:close/>
                </a:path>
              </a:pathLst>
            </a:custGeom>
            <a:solidFill>
              <a:srgbClr val="93C2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796;p44"/>
            <p:cNvSpPr/>
            <p:nvPr/>
          </p:nvSpPr>
          <p:spPr>
            <a:xfrm>
              <a:off x="1893629" y="2564442"/>
              <a:ext cx="442368" cy="751711"/>
            </a:xfrm>
            <a:custGeom>
              <a:avLst/>
              <a:gdLst/>
              <a:ahLst/>
              <a:cxnLst/>
              <a:rect l="l" t="t" r="r" b="b"/>
              <a:pathLst>
                <a:path w="6059" h="10296" extrusionOk="0">
                  <a:moveTo>
                    <a:pt x="2261" y="1"/>
                  </a:moveTo>
                  <a:cubicBezTo>
                    <a:pt x="1436" y="143"/>
                    <a:pt x="1069" y="408"/>
                    <a:pt x="855" y="958"/>
                  </a:cubicBezTo>
                  <a:cubicBezTo>
                    <a:pt x="642" y="1518"/>
                    <a:pt x="947" y="5897"/>
                    <a:pt x="825" y="6894"/>
                  </a:cubicBezTo>
                  <a:cubicBezTo>
                    <a:pt x="703" y="7892"/>
                    <a:pt x="0" y="10020"/>
                    <a:pt x="0" y="10020"/>
                  </a:cubicBezTo>
                  <a:lnTo>
                    <a:pt x="6059" y="10295"/>
                  </a:lnTo>
                  <a:lnTo>
                    <a:pt x="5804" y="6752"/>
                  </a:lnTo>
                  <a:cubicBezTo>
                    <a:pt x="5804" y="6752"/>
                    <a:pt x="5957" y="2343"/>
                    <a:pt x="5926" y="1640"/>
                  </a:cubicBezTo>
                  <a:cubicBezTo>
                    <a:pt x="5885" y="938"/>
                    <a:pt x="5631" y="571"/>
                    <a:pt x="5356" y="367"/>
                  </a:cubicBezTo>
                  <a:cubicBezTo>
                    <a:pt x="5071" y="164"/>
                    <a:pt x="4470" y="1"/>
                    <a:pt x="4470" y="1"/>
                  </a:cubicBezTo>
                  <a:lnTo>
                    <a:pt x="4470" y="1"/>
                  </a:lnTo>
                  <a:cubicBezTo>
                    <a:pt x="4480" y="1060"/>
                    <a:pt x="4042" y="4033"/>
                    <a:pt x="4042" y="4033"/>
                  </a:cubicBezTo>
                  <a:cubicBezTo>
                    <a:pt x="3340" y="2699"/>
                    <a:pt x="2261" y="1"/>
                    <a:pt x="2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797;p44"/>
            <p:cNvSpPr/>
            <p:nvPr/>
          </p:nvSpPr>
          <p:spPr>
            <a:xfrm>
              <a:off x="1912904" y="2616572"/>
              <a:ext cx="212678" cy="501068"/>
            </a:xfrm>
            <a:custGeom>
              <a:avLst/>
              <a:gdLst/>
              <a:ahLst/>
              <a:cxnLst/>
              <a:rect l="l" t="t" r="r" b="b"/>
              <a:pathLst>
                <a:path w="2913" h="6863" extrusionOk="0">
                  <a:moveTo>
                    <a:pt x="787" y="0"/>
                  </a:moveTo>
                  <a:cubicBezTo>
                    <a:pt x="733" y="0"/>
                    <a:pt x="677" y="7"/>
                    <a:pt x="622" y="20"/>
                  </a:cubicBezTo>
                  <a:cubicBezTo>
                    <a:pt x="235" y="112"/>
                    <a:pt x="1" y="488"/>
                    <a:pt x="92" y="875"/>
                  </a:cubicBezTo>
                  <a:lnTo>
                    <a:pt x="1528" y="6863"/>
                  </a:lnTo>
                  <a:lnTo>
                    <a:pt x="2913" y="6537"/>
                  </a:lnTo>
                  <a:lnTo>
                    <a:pt x="1477" y="539"/>
                  </a:lnTo>
                  <a:cubicBezTo>
                    <a:pt x="1399" y="218"/>
                    <a:pt x="1106" y="0"/>
                    <a:pt x="787" y="0"/>
                  </a:cubicBezTo>
                  <a:close/>
                </a:path>
              </a:pathLst>
            </a:custGeom>
            <a:solidFill>
              <a:srgbClr val="D384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798;p44"/>
            <p:cNvSpPr/>
            <p:nvPr/>
          </p:nvSpPr>
          <p:spPr>
            <a:xfrm>
              <a:off x="2046732" y="3038793"/>
              <a:ext cx="502601" cy="119006"/>
            </a:xfrm>
            <a:custGeom>
              <a:avLst/>
              <a:gdLst/>
              <a:ahLst/>
              <a:cxnLst/>
              <a:rect l="l" t="t" r="r" b="b"/>
              <a:pathLst>
                <a:path w="6884" h="1630" extrusionOk="0">
                  <a:moveTo>
                    <a:pt x="102" y="0"/>
                  </a:moveTo>
                  <a:lnTo>
                    <a:pt x="1" y="1416"/>
                  </a:lnTo>
                  <a:lnTo>
                    <a:pt x="6823" y="1629"/>
                  </a:lnTo>
                  <a:lnTo>
                    <a:pt x="6884" y="79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9C5B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799;p44"/>
            <p:cNvSpPr/>
            <p:nvPr/>
          </p:nvSpPr>
          <p:spPr>
            <a:xfrm>
              <a:off x="1869828" y="2579336"/>
              <a:ext cx="568018" cy="600726"/>
            </a:xfrm>
            <a:custGeom>
              <a:avLst/>
              <a:gdLst/>
              <a:ahLst/>
              <a:cxnLst/>
              <a:rect l="l" t="t" r="r" b="b"/>
              <a:pathLst>
                <a:path w="7780" h="8228" extrusionOk="0">
                  <a:moveTo>
                    <a:pt x="1884" y="1"/>
                  </a:moveTo>
                  <a:cubicBezTo>
                    <a:pt x="1884" y="1"/>
                    <a:pt x="784" y="377"/>
                    <a:pt x="469" y="1131"/>
                  </a:cubicBezTo>
                  <a:cubicBezTo>
                    <a:pt x="0" y="2220"/>
                    <a:pt x="723" y="7892"/>
                    <a:pt x="1762" y="8106"/>
                  </a:cubicBezTo>
                  <a:cubicBezTo>
                    <a:pt x="2197" y="8201"/>
                    <a:pt x="3303" y="8228"/>
                    <a:pt x="4434" y="8228"/>
                  </a:cubicBezTo>
                  <a:cubicBezTo>
                    <a:pt x="5976" y="8228"/>
                    <a:pt x="7566" y="8177"/>
                    <a:pt x="7566" y="8177"/>
                  </a:cubicBezTo>
                  <a:cubicBezTo>
                    <a:pt x="7566" y="8177"/>
                    <a:pt x="7780" y="7261"/>
                    <a:pt x="7606" y="6680"/>
                  </a:cubicBezTo>
                  <a:cubicBezTo>
                    <a:pt x="7606" y="6680"/>
                    <a:pt x="3768" y="6395"/>
                    <a:pt x="3503" y="6161"/>
                  </a:cubicBezTo>
                  <a:cubicBezTo>
                    <a:pt x="3238" y="5937"/>
                    <a:pt x="2291" y="988"/>
                    <a:pt x="2138" y="734"/>
                  </a:cubicBezTo>
                  <a:cubicBezTo>
                    <a:pt x="2026" y="499"/>
                    <a:pt x="1945" y="245"/>
                    <a:pt x="1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800;p44"/>
            <p:cNvSpPr/>
            <p:nvPr/>
          </p:nvSpPr>
          <p:spPr>
            <a:xfrm>
              <a:off x="2008109" y="2092720"/>
              <a:ext cx="266194" cy="212167"/>
            </a:xfrm>
            <a:custGeom>
              <a:avLst/>
              <a:gdLst/>
              <a:ahLst/>
              <a:cxnLst/>
              <a:rect l="l" t="t" r="r" b="b"/>
              <a:pathLst>
                <a:path w="3646" h="2906" extrusionOk="0">
                  <a:moveTo>
                    <a:pt x="2296" y="1"/>
                  </a:moveTo>
                  <a:cubicBezTo>
                    <a:pt x="1138" y="1"/>
                    <a:pt x="129" y="891"/>
                    <a:pt x="31" y="2094"/>
                  </a:cubicBezTo>
                  <a:cubicBezTo>
                    <a:pt x="0" y="2257"/>
                    <a:pt x="31" y="2419"/>
                    <a:pt x="92" y="2572"/>
                  </a:cubicBezTo>
                  <a:cubicBezTo>
                    <a:pt x="206" y="2793"/>
                    <a:pt x="452" y="2906"/>
                    <a:pt x="696" y="2906"/>
                  </a:cubicBezTo>
                  <a:cubicBezTo>
                    <a:pt x="778" y="2906"/>
                    <a:pt x="860" y="2893"/>
                    <a:pt x="937" y="2868"/>
                  </a:cubicBezTo>
                  <a:cubicBezTo>
                    <a:pt x="1242" y="2735"/>
                    <a:pt x="1497" y="2511"/>
                    <a:pt x="1639" y="2216"/>
                  </a:cubicBezTo>
                  <a:cubicBezTo>
                    <a:pt x="1741" y="2043"/>
                    <a:pt x="1833" y="1849"/>
                    <a:pt x="1996" y="1727"/>
                  </a:cubicBezTo>
                  <a:cubicBezTo>
                    <a:pt x="2250" y="1544"/>
                    <a:pt x="2597" y="1605"/>
                    <a:pt x="2902" y="1523"/>
                  </a:cubicBezTo>
                  <a:cubicBezTo>
                    <a:pt x="3146" y="1452"/>
                    <a:pt x="3350" y="1279"/>
                    <a:pt x="3472" y="1065"/>
                  </a:cubicBezTo>
                  <a:cubicBezTo>
                    <a:pt x="3554" y="882"/>
                    <a:pt x="3645" y="505"/>
                    <a:pt x="3513" y="342"/>
                  </a:cubicBezTo>
                  <a:cubicBezTo>
                    <a:pt x="3371" y="179"/>
                    <a:pt x="2994" y="98"/>
                    <a:pt x="2800" y="57"/>
                  </a:cubicBezTo>
                  <a:cubicBezTo>
                    <a:pt x="2631" y="19"/>
                    <a:pt x="2462" y="1"/>
                    <a:pt x="2296" y="1"/>
                  </a:cubicBezTo>
                  <a:close/>
                </a:path>
              </a:pathLst>
            </a:custGeom>
            <a:solidFill>
              <a:srgbClr val="273D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801;p44"/>
            <p:cNvSpPr/>
            <p:nvPr/>
          </p:nvSpPr>
          <p:spPr>
            <a:xfrm>
              <a:off x="2247437" y="2105059"/>
              <a:ext cx="116086" cy="170551"/>
            </a:xfrm>
            <a:custGeom>
              <a:avLst/>
              <a:gdLst/>
              <a:ahLst/>
              <a:cxnLst/>
              <a:rect l="l" t="t" r="r" b="b"/>
              <a:pathLst>
                <a:path w="1590" h="2336" extrusionOk="0">
                  <a:moveTo>
                    <a:pt x="224" y="0"/>
                  </a:moveTo>
                  <a:cubicBezTo>
                    <a:pt x="187" y="0"/>
                    <a:pt x="152" y="9"/>
                    <a:pt x="123" y="31"/>
                  </a:cubicBezTo>
                  <a:cubicBezTo>
                    <a:pt x="1" y="122"/>
                    <a:pt x="31" y="438"/>
                    <a:pt x="52" y="570"/>
                  </a:cubicBezTo>
                  <a:cubicBezTo>
                    <a:pt x="103" y="978"/>
                    <a:pt x="347" y="1334"/>
                    <a:pt x="714" y="1528"/>
                  </a:cubicBezTo>
                  <a:cubicBezTo>
                    <a:pt x="815" y="1578"/>
                    <a:pt x="938" y="1619"/>
                    <a:pt x="1039" y="1680"/>
                  </a:cubicBezTo>
                  <a:cubicBezTo>
                    <a:pt x="1141" y="1741"/>
                    <a:pt x="1223" y="1833"/>
                    <a:pt x="1253" y="1955"/>
                  </a:cubicBezTo>
                  <a:cubicBezTo>
                    <a:pt x="1274" y="2026"/>
                    <a:pt x="1253" y="2098"/>
                    <a:pt x="1263" y="2169"/>
                  </a:cubicBezTo>
                  <a:cubicBezTo>
                    <a:pt x="1274" y="2240"/>
                    <a:pt x="1314" y="2301"/>
                    <a:pt x="1375" y="2332"/>
                  </a:cubicBezTo>
                  <a:cubicBezTo>
                    <a:pt x="1388" y="2335"/>
                    <a:pt x="1399" y="2336"/>
                    <a:pt x="1411" y="2336"/>
                  </a:cubicBezTo>
                  <a:cubicBezTo>
                    <a:pt x="1488" y="2336"/>
                    <a:pt x="1551" y="2281"/>
                    <a:pt x="1569" y="2210"/>
                  </a:cubicBezTo>
                  <a:cubicBezTo>
                    <a:pt x="1589" y="2128"/>
                    <a:pt x="1589" y="2037"/>
                    <a:pt x="1559" y="1955"/>
                  </a:cubicBezTo>
                  <a:cubicBezTo>
                    <a:pt x="1457" y="1558"/>
                    <a:pt x="1304" y="1171"/>
                    <a:pt x="1101" y="805"/>
                  </a:cubicBezTo>
                  <a:cubicBezTo>
                    <a:pt x="999" y="601"/>
                    <a:pt x="856" y="407"/>
                    <a:pt x="683" y="245"/>
                  </a:cubicBezTo>
                  <a:cubicBezTo>
                    <a:pt x="593" y="162"/>
                    <a:pt x="382" y="0"/>
                    <a:pt x="224" y="0"/>
                  </a:cubicBezTo>
                  <a:close/>
                </a:path>
              </a:pathLst>
            </a:custGeom>
            <a:solidFill>
              <a:srgbClr val="273D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802;p44"/>
            <p:cNvSpPr/>
            <p:nvPr/>
          </p:nvSpPr>
          <p:spPr>
            <a:xfrm>
              <a:off x="2022200" y="2155582"/>
              <a:ext cx="242466" cy="151715"/>
            </a:xfrm>
            <a:custGeom>
              <a:avLst/>
              <a:gdLst/>
              <a:ahLst/>
              <a:cxnLst/>
              <a:rect l="l" t="t" r="r" b="b"/>
              <a:pathLst>
                <a:path w="3321" h="2078" extrusionOk="0">
                  <a:moveTo>
                    <a:pt x="3290" y="1"/>
                  </a:moveTo>
                  <a:cubicBezTo>
                    <a:pt x="3269" y="1"/>
                    <a:pt x="3259" y="21"/>
                    <a:pt x="3259" y="41"/>
                  </a:cubicBezTo>
                  <a:cubicBezTo>
                    <a:pt x="3259" y="347"/>
                    <a:pt x="3076" y="622"/>
                    <a:pt x="2801" y="754"/>
                  </a:cubicBezTo>
                  <a:cubicBezTo>
                    <a:pt x="2658" y="815"/>
                    <a:pt x="2505" y="846"/>
                    <a:pt x="2353" y="866"/>
                  </a:cubicBezTo>
                  <a:cubicBezTo>
                    <a:pt x="2139" y="876"/>
                    <a:pt x="1925" y="937"/>
                    <a:pt x="1752" y="1060"/>
                  </a:cubicBezTo>
                  <a:cubicBezTo>
                    <a:pt x="1630" y="1172"/>
                    <a:pt x="1538" y="1304"/>
                    <a:pt x="1467" y="1446"/>
                  </a:cubicBezTo>
                  <a:cubicBezTo>
                    <a:pt x="1426" y="1548"/>
                    <a:pt x="1365" y="1640"/>
                    <a:pt x="1294" y="1721"/>
                  </a:cubicBezTo>
                  <a:cubicBezTo>
                    <a:pt x="1137" y="1913"/>
                    <a:pt x="914" y="2007"/>
                    <a:pt x="692" y="2007"/>
                  </a:cubicBezTo>
                  <a:cubicBezTo>
                    <a:pt x="453" y="2007"/>
                    <a:pt x="215" y="1897"/>
                    <a:pt x="62" y="1681"/>
                  </a:cubicBezTo>
                  <a:cubicBezTo>
                    <a:pt x="56" y="1669"/>
                    <a:pt x="46" y="1664"/>
                    <a:pt x="37" y="1664"/>
                  </a:cubicBezTo>
                  <a:cubicBezTo>
                    <a:pt x="31" y="1664"/>
                    <a:pt x="25" y="1666"/>
                    <a:pt x="21" y="1670"/>
                  </a:cubicBezTo>
                  <a:cubicBezTo>
                    <a:pt x="1" y="1681"/>
                    <a:pt x="1" y="1701"/>
                    <a:pt x="11" y="1721"/>
                  </a:cubicBezTo>
                  <a:cubicBezTo>
                    <a:pt x="164" y="1925"/>
                    <a:pt x="408" y="2057"/>
                    <a:pt x="662" y="2078"/>
                  </a:cubicBezTo>
                  <a:lnTo>
                    <a:pt x="693" y="2078"/>
                  </a:lnTo>
                  <a:cubicBezTo>
                    <a:pt x="948" y="2078"/>
                    <a:pt x="1192" y="1966"/>
                    <a:pt x="1355" y="1772"/>
                  </a:cubicBezTo>
                  <a:cubicBezTo>
                    <a:pt x="1426" y="1681"/>
                    <a:pt x="1487" y="1579"/>
                    <a:pt x="1538" y="1477"/>
                  </a:cubicBezTo>
                  <a:cubicBezTo>
                    <a:pt x="1599" y="1345"/>
                    <a:pt x="1681" y="1222"/>
                    <a:pt x="1793" y="1121"/>
                  </a:cubicBezTo>
                  <a:cubicBezTo>
                    <a:pt x="1966" y="998"/>
                    <a:pt x="2159" y="937"/>
                    <a:pt x="2363" y="927"/>
                  </a:cubicBezTo>
                  <a:cubicBezTo>
                    <a:pt x="2526" y="917"/>
                    <a:pt x="2679" y="876"/>
                    <a:pt x="2831" y="815"/>
                  </a:cubicBezTo>
                  <a:cubicBezTo>
                    <a:pt x="3127" y="673"/>
                    <a:pt x="3320" y="367"/>
                    <a:pt x="3320" y="41"/>
                  </a:cubicBezTo>
                  <a:cubicBezTo>
                    <a:pt x="3320" y="21"/>
                    <a:pt x="3310" y="1"/>
                    <a:pt x="3290" y="1"/>
                  </a:cubicBezTo>
                  <a:close/>
                </a:path>
              </a:pathLst>
            </a:custGeom>
            <a:solidFill>
              <a:srgbClr val="273D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803;p44"/>
            <p:cNvSpPr/>
            <p:nvPr/>
          </p:nvSpPr>
          <p:spPr>
            <a:xfrm>
              <a:off x="2341621" y="2258235"/>
              <a:ext cx="63519" cy="401482"/>
            </a:xfrm>
            <a:custGeom>
              <a:avLst/>
              <a:gdLst/>
              <a:ahLst/>
              <a:cxnLst/>
              <a:rect l="l" t="t" r="r" b="b"/>
              <a:pathLst>
                <a:path w="870" h="5499" extrusionOk="0">
                  <a:moveTo>
                    <a:pt x="347" y="1"/>
                  </a:moveTo>
                  <a:cubicBezTo>
                    <a:pt x="324" y="1"/>
                    <a:pt x="306" y="24"/>
                    <a:pt x="320" y="51"/>
                  </a:cubicBezTo>
                  <a:cubicBezTo>
                    <a:pt x="595" y="509"/>
                    <a:pt x="534" y="1099"/>
                    <a:pt x="442" y="1558"/>
                  </a:cubicBezTo>
                  <a:cubicBezTo>
                    <a:pt x="422" y="1629"/>
                    <a:pt x="411" y="1710"/>
                    <a:pt x="391" y="1792"/>
                  </a:cubicBezTo>
                  <a:cubicBezTo>
                    <a:pt x="299" y="2230"/>
                    <a:pt x="208" y="2678"/>
                    <a:pt x="289" y="3126"/>
                  </a:cubicBezTo>
                  <a:cubicBezTo>
                    <a:pt x="340" y="3340"/>
                    <a:pt x="422" y="3564"/>
                    <a:pt x="513" y="3767"/>
                  </a:cubicBezTo>
                  <a:cubicBezTo>
                    <a:pt x="544" y="3849"/>
                    <a:pt x="584" y="3940"/>
                    <a:pt x="615" y="4022"/>
                  </a:cubicBezTo>
                  <a:cubicBezTo>
                    <a:pt x="758" y="4399"/>
                    <a:pt x="798" y="4684"/>
                    <a:pt x="727" y="4938"/>
                  </a:cubicBezTo>
                  <a:cubicBezTo>
                    <a:pt x="652" y="5190"/>
                    <a:pt x="407" y="5433"/>
                    <a:pt x="131" y="5433"/>
                  </a:cubicBezTo>
                  <a:cubicBezTo>
                    <a:pt x="106" y="5433"/>
                    <a:pt x="81" y="5431"/>
                    <a:pt x="55" y="5427"/>
                  </a:cubicBezTo>
                  <a:cubicBezTo>
                    <a:pt x="50" y="5424"/>
                    <a:pt x="45" y="5423"/>
                    <a:pt x="41" y="5423"/>
                  </a:cubicBezTo>
                  <a:cubicBezTo>
                    <a:pt x="10" y="5423"/>
                    <a:pt x="0" y="5479"/>
                    <a:pt x="45" y="5488"/>
                  </a:cubicBezTo>
                  <a:cubicBezTo>
                    <a:pt x="75" y="5498"/>
                    <a:pt x="106" y="5498"/>
                    <a:pt x="136" y="5498"/>
                  </a:cubicBezTo>
                  <a:cubicBezTo>
                    <a:pt x="452" y="5498"/>
                    <a:pt x="717" y="5223"/>
                    <a:pt x="798" y="4959"/>
                  </a:cubicBezTo>
                  <a:cubicBezTo>
                    <a:pt x="870" y="4694"/>
                    <a:pt x="839" y="4378"/>
                    <a:pt x="686" y="4001"/>
                  </a:cubicBezTo>
                  <a:cubicBezTo>
                    <a:pt x="656" y="3920"/>
                    <a:pt x="615" y="3828"/>
                    <a:pt x="574" y="3747"/>
                  </a:cubicBezTo>
                  <a:cubicBezTo>
                    <a:pt x="483" y="3543"/>
                    <a:pt x="411" y="3329"/>
                    <a:pt x="360" y="3105"/>
                  </a:cubicBezTo>
                  <a:cubicBezTo>
                    <a:pt x="269" y="2678"/>
                    <a:pt x="371" y="2230"/>
                    <a:pt x="452" y="1802"/>
                  </a:cubicBezTo>
                  <a:cubicBezTo>
                    <a:pt x="472" y="1721"/>
                    <a:pt x="493" y="1649"/>
                    <a:pt x="503" y="1568"/>
                  </a:cubicBezTo>
                  <a:cubicBezTo>
                    <a:pt x="605" y="1099"/>
                    <a:pt x="676" y="499"/>
                    <a:pt x="381" y="20"/>
                  </a:cubicBezTo>
                  <a:cubicBezTo>
                    <a:pt x="371" y="7"/>
                    <a:pt x="358" y="1"/>
                    <a:pt x="347" y="1"/>
                  </a:cubicBezTo>
                  <a:close/>
                </a:path>
              </a:pathLst>
            </a:custGeom>
            <a:solidFill>
              <a:srgbClr val="273D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804;p44"/>
            <p:cNvSpPr/>
            <p:nvPr/>
          </p:nvSpPr>
          <p:spPr>
            <a:xfrm>
              <a:off x="1801417" y="2161715"/>
              <a:ext cx="205961" cy="482377"/>
            </a:xfrm>
            <a:custGeom>
              <a:avLst/>
              <a:gdLst/>
              <a:ahLst/>
              <a:cxnLst/>
              <a:rect l="l" t="t" r="r" b="b"/>
              <a:pathLst>
                <a:path w="2821" h="6607" extrusionOk="0">
                  <a:moveTo>
                    <a:pt x="2790" y="1"/>
                  </a:moveTo>
                  <a:cubicBezTo>
                    <a:pt x="2783" y="1"/>
                    <a:pt x="2775" y="3"/>
                    <a:pt x="2770" y="8"/>
                  </a:cubicBezTo>
                  <a:cubicBezTo>
                    <a:pt x="2505" y="192"/>
                    <a:pt x="2312" y="507"/>
                    <a:pt x="2190" y="935"/>
                  </a:cubicBezTo>
                  <a:cubicBezTo>
                    <a:pt x="2149" y="1108"/>
                    <a:pt x="2108" y="1312"/>
                    <a:pt x="2078" y="1474"/>
                  </a:cubicBezTo>
                  <a:cubicBezTo>
                    <a:pt x="2057" y="1648"/>
                    <a:pt x="2017" y="1831"/>
                    <a:pt x="1976" y="1994"/>
                  </a:cubicBezTo>
                  <a:cubicBezTo>
                    <a:pt x="1874" y="2411"/>
                    <a:pt x="1691" y="2717"/>
                    <a:pt x="1446" y="2900"/>
                  </a:cubicBezTo>
                  <a:cubicBezTo>
                    <a:pt x="1314" y="2992"/>
                    <a:pt x="1161" y="3063"/>
                    <a:pt x="1008" y="3124"/>
                  </a:cubicBezTo>
                  <a:cubicBezTo>
                    <a:pt x="927" y="3155"/>
                    <a:pt x="835" y="3195"/>
                    <a:pt x="754" y="3236"/>
                  </a:cubicBezTo>
                  <a:cubicBezTo>
                    <a:pt x="581" y="3318"/>
                    <a:pt x="286" y="3521"/>
                    <a:pt x="245" y="3827"/>
                  </a:cubicBezTo>
                  <a:cubicBezTo>
                    <a:pt x="224" y="4040"/>
                    <a:pt x="316" y="4244"/>
                    <a:pt x="408" y="4438"/>
                  </a:cubicBezTo>
                  <a:cubicBezTo>
                    <a:pt x="510" y="4641"/>
                    <a:pt x="611" y="4845"/>
                    <a:pt x="550" y="5049"/>
                  </a:cubicBezTo>
                  <a:cubicBezTo>
                    <a:pt x="510" y="5150"/>
                    <a:pt x="438" y="5252"/>
                    <a:pt x="367" y="5334"/>
                  </a:cubicBezTo>
                  <a:cubicBezTo>
                    <a:pt x="306" y="5395"/>
                    <a:pt x="255" y="5466"/>
                    <a:pt x="214" y="5537"/>
                  </a:cubicBezTo>
                  <a:cubicBezTo>
                    <a:pt x="51" y="5833"/>
                    <a:pt x="112" y="6209"/>
                    <a:pt x="367" y="6433"/>
                  </a:cubicBezTo>
                  <a:cubicBezTo>
                    <a:pt x="499" y="6545"/>
                    <a:pt x="662" y="6606"/>
                    <a:pt x="835" y="6606"/>
                  </a:cubicBezTo>
                  <a:cubicBezTo>
                    <a:pt x="998" y="6606"/>
                    <a:pt x="1151" y="6556"/>
                    <a:pt x="1283" y="6454"/>
                  </a:cubicBezTo>
                  <a:cubicBezTo>
                    <a:pt x="1294" y="6443"/>
                    <a:pt x="1294" y="6423"/>
                    <a:pt x="1283" y="6403"/>
                  </a:cubicBezTo>
                  <a:cubicBezTo>
                    <a:pt x="1278" y="6398"/>
                    <a:pt x="1271" y="6395"/>
                    <a:pt x="1262" y="6395"/>
                  </a:cubicBezTo>
                  <a:cubicBezTo>
                    <a:pt x="1253" y="6395"/>
                    <a:pt x="1243" y="6398"/>
                    <a:pt x="1232" y="6403"/>
                  </a:cubicBezTo>
                  <a:cubicBezTo>
                    <a:pt x="1104" y="6505"/>
                    <a:pt x="966" y="6550"/>
                    <a:pt x="833" y="6550"/>
                  </a:cubicBezTo>
                  <a:cubicBezTo>
                    <a:pt x="386" y="6550"/>
                    <a:pt x="1" y="6047"/>
                    <a:pt x="275" y="5568"/>
                  </a:cubicBezTo>
                  <a:cubicBezTo>
                    <a:pt x="316" y="5507"/>
                    <a:pt x="367" y="5446"/>
                    <a:pt x="418" y="5385"/>
                  </a:cubicBezTo>
                  <a:cubicBezTo>
                    <a:pt x="499" y="5293"/>
                    <a:pt x="571" y="5191"/>
                    <a:pt x="611" y="5069"/>
                  </a:cubicBezTo>
                  <a:cubicBezTo>
                    <a:pt x="683" y="4845"/>
                    <a:pt x="581" y="4621"/>
                    <a:pt x="469" y="4407"/>
                  </a:cubicBezTo>
                  <a:cubicBezTo>
                    <a:pt x="387" y="4224"/>
                    <a:pt x="296" y="4030"/>
                    <a:pt x="316" y="3837"/>
                  </a:cubicBezTo>
                  <a:cubicBezTo>
                    <a:pt x="357" y="3552"/>
                    <a:pt x="622" y="3379"/>
                    <a:pt x="784" y="3297"/>
                  </a:cubicBezTo>
                  <a:cubicBezTo>
                    <a:pt x="866" y="3256"/>
                    <a:pt x="958" y="3226"/>
                    <a:pt x="1039" y="3185"/>
                  </a:cubicBezTo>
                  <a:cubicBezTo>
                    <a:pt x="1192" y="3124"/>
                    <a:pt x="1344" y="3043"/>
                    <a:pt x="1487" y="2951"/>
                  </a:cubicBezTo>
                  <a:cubicBezTo>
                    <a:pt x="1742" y="2757"/>
                    <a:pt x="1935" y="2442"/>
                    <a:pt x="2047" y="2014"/>
                  </a:cubicBezTo>
                  <a:cubicBezTo>
                    <a:pt x="2088" y="1841"/>
                    <a:pt x="2118" y="1668"/>
                    <a:pt x="2149" y="1495"/>
                  </a:cubicBezTo>
                  <a:cubicBezTo>
                    <a:pt x="2179" y="1312"/>
                    <a:pt x="2210" y="1128"/>
                    <a:pt x="2261" y="955"/>
                  </a:cubicBezTo>
                  <a:cubicBezTo>
                    <a:pt x="2373" y="538"/>
                    <a:pt x="2546" y="232"/>
                    <a:pt x="2801" y="59"/>
                  </a:cubicBezTo>
                  <a:cubicBezTo>
                    <a:pt x="2821" y="49"/>
                    <a:pt x="2821" y="29"/>
                    <a:pt x="2811" y="8"/>
                  </a:cubicBezTo>
                  <a:cubicBezTo>
                    <a:pt x="2806" y="3"/>
                    <a:pt x="2798" y="1"/>
                    <a:pt x="2790" y="1"/>
                  </a:cubicBezTo>
                  <a:close/>
                </a:path>
              </a:pathLst>
            </a:custGeom>
            <a:solidFill>
              <a:srgbClr val="273D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805;p44"/>
            <p:cNvSpPr/>
            <p:nvPr/>
          </p:nvSpPr>
          <p:spPr>
            <a:xfrm>
              <a:off x="2083164" y="2322850"/>
              <a:ext cx="254294" cy="151204"/>
            </a:xfrm>
            <a:custGeom>
              <a:avLst/>
              <a:gdLst/>
              <a:ahLst/>
              <a:cxnLst/>
              <a:rect l="l" t="t" r="r" b="b"/>
              <a:pathLst>
                <a:path w="3483" h="2071" extrusionOk="0">
                  <a:moveTo>
                    <a:pt x="377" y="1"/>
                  </a:moveTo>
                  <a:cubicBezTo>
                    <a:pt x="337" y="520"/>
                    <a:pt x="1" y="1080"/>
                    <a:pt x="1" y="1080"/>
                  </a:cubicBezTo>
                  <a:cubicBezTo>
                    <a:pt x="400" y="1705"/>
                    <a:pt x="1095" y="2071"/>
                    <a:pt x="1827" y="2071"/>
                  </a:cubicBezTo>
                  <a:cubicBezTo>
                    <a:pt x="1954" y="2071"/>
                    <a:pt x="2082" y="2060"/>
                    <a:pt x="2210" y="2037"/>
                  </a:cubicBezTo>
                  <a:cubicBezTo>
                    <a:pt x="3300" y="1640"/>
                    <a:pt x="3483" y="306"/>
                    <a:pt x="3483" y="306"/>
                  </a:cubicBezTo>
                  <a:lnTo>
                    <a:pt x="3483" y="306"/>
                  </a:lnTo>
                  <a:cubicBezTo>
                    <a:pt x="3235" y="328"/>
                    <a:pt x="2986" y="339"/>
                    <a:pt x="2738" y="339"/>
                  </a:cubicBezTo>
                  <a:cubicBezTo>
                    <a:pt x="1940" y="339"/>
                    <a:pt x="1147" y="226"/>
                    <a:pt x="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806;p44"/>
            <p:cNvSpPr/>
            <p:nvPr/>
          </p:nvSpPr>
          <p:spPr>
            <a:xfrm>
              <a:off x="2014023" y="2295325"/>
              <a:ext cx="118276" cy="111632"/>
            </a:xfrm>
            <a:custGeom>
              <a:avLst/>
              <a:gdLst/>
              <a:ahLst/>
              <a:cxnLst/>
              <a:rect l="l" t="t" r="r" b="b"/>
              <a:pathLst>
                <a:path w="1620" h="1529" extrusionOk="0">
                  <a:moveTo>
                    <a:pt x="437" y="1"/>
                  </a:moveTo>
                  <a:cubicBezTo>
                    <a:pt x="375" y="1"/>
                    <a:pt x="313" y="12"/>
                    <a:pt x="255" y="42"/>
                  </a:cubicBezTo>
                  <a:cubicBezTo>
                    <a:pt x="143" y="93"/>
                    <a:pt x="72" y="184"/>
                    <a:pt x="31" y="296"/>
                  </a:cubicBezTo>
                  <a:cubicBezTo>
                    <a:pt x="11" y="388"/>
                    <a:pt x="1" y="490"/>
                    <a:pt x="11" y="591"/>
                  </a:cubicBezTo>
                  <a:cubicBezTo>
                    <a:pt x="11" y="714"/>
                    <a:pt x="31" y="826"/>
                    <a:pt x="62" y="938"/>
                  </a:cubicBezTo>
                  <a:cubicBezTo>
                    <a:pt x="102" y="1060"/>
                    <a:pt x="174" y="1162"/>
                    <a:pt x="276" y="1243"/>
                  </a:cubicBezTo>
                  <a:cubicBezTo>
                    <a:pt x="388" y="1304"/>
                    <a:pt x="500" y="1355"/>
                    <a:pt x="622" y="1375"/>
                  </a:cubicBezTo>
                  <a:lnTo>
                    <a:pt x="1263" y="1528"/>
                  </a:lnTo>
                  <a:lnTo>
                    <a:pt x="1253" y="1406"/>
                  </a:lnTo>
                  <a:lnTo>
                    <a:pt x="662" y="1253"/>
                  </a:lnTo>
                  <a:cubicBezTo>
                    <a:pt x="550" y="1233"/>
                    <a:pt x="449" y="1192"/>
                    <a:pt x="357" y="1131"/>
                  </a:cubicBezTo>
                  <a:cubicBezTo>
                    <a:pt x="276" y="1080"/>
                    <a:pt x="225" y="989"/>
                    <a:pt x="194" y="897"/>
                  </a:cubicBezTo>
                  <a:cubicBezTo>
                    <a:pt x="163" y="795"/>
                    <a:pt x="153" y="693"/>
                    <a:pt x="153" y="591"/>
                  </a:cubicBezTo>
                  <a:cubicBezTo>
                    <a:pt x="143" y="510"/>
                    <a:pt x="143" y="429"/>
                    <a:pt x="163" y="337"/>
                  </a:cubicBezTo>
                  <a:cubicBezTo>
                    <a:pt x="184" y="266"/>
                    <a:pt x="235" y="205"/>
                    <a:pt x="306" y="164"/>
                  </a:cubicBezTo>
                  <a:cubicBezTo>
                    <a:pt x="345" y="147"/>
                    <a:pt x="387" y="140"/>
                    <a:pt x="428" y="140"/>
                  </a:cubicBezTo>
                  <a:cubicBezTo>
                    <a:pt x="540" y="140"/>
                    <a:pt x="655" y="188"/>
                    <a:pt x="744" y="225"/>
                  </a:cubicBezTo>
                  <a:cubicBezTo>
                    <a:pt x="1029" y="357"/>
                    <a:pt x="1294" y="510"/>
                    <a:pt x="1538" y="703"/>
                  </a:cubicBezTo>
                  <a:lnTo>
                    <a:pt x="1620" y="591"/>
                  </a:lnTo>
                  <a:cubicBezTo>
                    <a:pt x="1375" y="398"/>
                    <a:pt x="1090" y="235"/>
                    <a:pt x="805" y="103"/>
                  </a:cubicBezTo>
                  <a:cubicBezTo>
                    <a:pt x="701" y="54"/>
                    <a:pt x="568" y="1"/>
                    <a:pt x="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807;p44"/>
            <p:cNvSpPr/>
            <p:nvPr/>
          </p:nvSpPr>
          <p:spPr>
            <a:xfrm>
              <a:off x="1976131" y="2295179"/>
              <a:ext cx="91482" cy="85203"/>
            </a:xfrm>
            <a:custGeom>
              <a:avLst/>
              <a:gdLst/>
              <a:ahLst/>
              <a:cxnLst/>
              <a:rect l="l" t="t" r="r" b="b"/>
              <a:pathLst>
                <a:path w="1253" h="1167" extrusionOk="0">
                  <a:moveTo>
                    <a:pt x="495" y="0"/>
                  </a:moveTo>
                  <a:cubicBezTo>
                    <a:pt x="391" y="0"/>
                    <a:pt x="293" y="31"/>
                    <a:pt x="214" y="95"/>
                  </a:cubicBezTo>
                  <a:cubicBezTo>
                    <a:pt x="0" y="278"/>
                    <a:pt x="21" y="644"/>
                    <a:pt x="245" y="909"/>
                  </a:cubicBezTo>
                  <a:cubicBezTo>
                    <a:pt x="386" y="1076"/>
                    <a:pt x="576" y="1166"/>
                    <a:pt x="754" y="1166"/>
                  </a:cubicBezTo>
                  <a:cubicBezTo>
                    <a:pt x="857" y="1166"/>
                    <a:pt x="956" y="1136"/>
                    <a:pt x="1039" y="1072"/>
                  </a:cubicBezTo>
                  <a:cubicBezTo>
                    <a:pt x="1253" y="889"/>
                    <a:pt x="1232" y="532"/>
                    <a:pt x="1008" y="257"/>
                  </a:cubicBezTo>
                  <a:cubicBezTo>
                    <a:pt x="867" y="90"/>
                    <a:pt x="672" y="0"/>
                    <a:pt x="495" y="0"/>
                  </a:cubicBezTo>
                  <a:close/>
                </a:path>
              </a:pathLst>
            </a:custGeom>
            <a:solidFill>
              <a:srgbClr val="9C5B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808;p44"/>
            <p:cNvSpPr/>
            <p:nvPr/>
          </p:nvSpPr>
          <p:spPr>
            <a:xfrm>
              <a:off x="1990222" y="2308978"/>
              <a:ext cx="52421" cy="54100"/>
            </a:xfrm>
            <a:custGeom>
              <a:avLst/>
              <a:gdLst/>
              <a:ahLst/>
              <a:cxnLst/>
              <a:rect l="l" t="t" r="r" b="b"/>
              <a:pathLst>
                <a:path w="718" h="741" extrusionOk="0">
                  <a:moveTo>
                    <a:pt x="338" y="1"/>
                  </a:moveTo>
                  <a:cubicBezTo>
                    <a:pt x="283" y="1"/>
                    <a:pt x="227" y="14"/>
                    <a:pt x="174" y="38"/>
                  </a:cubicBezTo>
                  <a:cubicBezTo>
                    <a:pt x="52" y="99"/>
                    <a:pt x="1" y="242"/>
                    <a:pt x="52" y="364"/>
                  </a:cubicBezTo>
                  <a:cubicBezTo>
                    <a:pt x="55" y="376"/>
                    <a:pt x="65" y="381"/>
                    <a:pt x="77" y="381"/>
                  </a:cubicBezTo>
                  <a:cubicBezTo>
                    <a:pt x="106" y="381"/>
                    <a:pt x="148" y="352"/>
                    <a:pt x="133" y="323"/>
                  </a:cubicBezTo>
                  <a:cubicBezTo>
                    <a:pt x="103" y="242"/>
                    <a:pt x="143" y="150"/>
                    <a:pt x="215" y="119"/>
                  </a:cubicBezTo>
                  <a:cubicBezTo>
                    <a:pt x="254" y="100"/>
                    <a:pt x="298" y="88"/>
                    <a:pt x="343" y="88"/>
                  </a:cubicBezTo>
                  <a:cubicBezTo>
                    <a:pt x="368" y="88"/>
                    <a:pt x="393" y="92"/>
                    <a:pt x="418" y="99"/>
                  </a:cubicBezTo>
                  <a:cubicBezTo>
                    <a:pt x="388" y="109"/>
                    <a:pt x="367" y="130"/>
                    <a:pt x="347" y="150"/>
                  </a:cubicBezTo>
                  <a:cubicBezTo>
                    <a:pt x="296" y="201"/>
                    <a:pt x="276" y="272"/>
                    <a:pt x="296" y="354"/>
                  </a:cubicBezTo>
                  <a:cubicBezTo>
                    <a:pt x="296" y="374"/>
                    <a:pt x="316" y="384"/>
                    <a:pt x="337" y="384"/>
                  </a:cubicBezTo>
                  <a:cubicBezTo>
                    <a:pt x="357" y="384"/>
                    <a:pt x="377" y="364"/>
                    <a:pt x="367" y="333"/>
                  </a:cubicBezTo>
                  <a:cubicBezTo>
                    <a:pt x="367" y="292"/>
                    <a:pt x="377" y="242"/>
                    <a:pt x="408" y="211"/>
                  </a:cubicBezTo>
                  <a:cubicBezTo>
                    <a:pt x="442" y="186"/>
                    <a:pt x="475" y="168"/>
                    <a:pt x="514" y="168"/>
                  </a:cubicBezTo>
                  <a:cubicBezTo>
                    <a:pt x="523" y="168"/>
                    <a:pt x="531" y="168"/>
                    <a:pt x="540" y="170"/>
                  </a:cubicBezTo>
                  <a:cubicBezTo>
                    <a:pt x="551" y="180"/>
                    <a:pt x="561" y="191"/>
                    <a:pt x="571" y="201"/>
                  </a:cubicBezTo>
                  <a:cubicBezTo>
                    <a:pt x="591" y="231"/>
                    <a:pt x="602" y="262"/>
                    <a:pt x="591" y="292"/>
                  </a:cubicBezTo>
                  <a:cubicBezTo>
                    <a:pt x="571" y="323"/>
                    <a:pt x="551" y="354"/>
                    <a:pt x="520" y="374"/>
                  </a:cubicBezTo>
                  <a:cubicBezTo>
                    <a:pt x="489" y="394"/>
                    <a:pt x="459" y="425"/>
                    <a:pt x="439" y="455"/>
                  </a:cubicBezTo>
                  <a:cubicBezTo>
                    <a:pt x="367" y="578"/>
                    <a:pt x="459" y="740"/>
                    <a:pt x="602" y="740"/>
                  </a:cubicBezTo>
                  <a:cubicBezTo>
                    <a:pt x="622" y="740"/>
                    <a:pt x="652" y="730"/>
                    <a:pt x="673" y="720"/>
                  </a:cubicBezTo>
                  <a:cubicBezTo>
                    <a:pt x="717" y="711"/>
                    <a:pt x="692" y="633"/>
                    <a:pt x="658" y="633"/>
                  </a:cubicBezTo>
                  <a:cubicBezTo>
                    <a:pt x="653" y="633"/>
                    <a:pt x="648" y="635"/>
                    <a:pt x="642" y="639"/>
                  </a:cubicBezTo>
                  <a:cubicBezTo>
                    <a:pt x="627" y="646"/>
                    <a:pt x="612" y="649"/>
                    <a:pt x="597" y="649"/>
                  </a:cubicBezTo>
                  <a:cubicBezTo>
                    <a:pt x="527" y="649"/>
                    <a:pt x="476" y="574"/>
                    <a:pt x="510" y="506"/>
                  </a:cubicBezTo>
                  <a:cubicBezTo>
                    <a:pt x="530" y="476"/>
                    <a:pt x="551" y="455"/>
                    <a:pt x="581" y="435"/>
                  </a:cubicBezTo>
                  <a:cubicBezTo>
                    <a:pt x="612" y="404"/>
                    <a:pt x="652" y="374"/>
                    <a:pt x="673" y="323"/>
                  </a:cubicBezTo>
                  <a:cubicBezTo>
                    <a:pt x="693" y="262"/>
                    <a:pt x="683" y="201"/>
                    <a:pt x="642" y="150"/>
                  </a:cubicBezTo>
                  <a:cubicBezTo>
                    <a:pt x="612" y="109"/>
                    <a:pt x="561" y="68"/>
                    <a:pt x="510" y="48"/>
                  </a:cubicBezTo>
                  <a:cubicBezTo>
                    <a:pt x="457" y="16"/>
                    <a:pt x="398" y="1"/>
                    <a:pt x="338" y="1"/>
                  </a:cubicBezTo>
                  <a:close/>
                </a:path>
              </a:pathLst>
            </a:custGeom>
            <a:solidFill>
              <a:srgbClr val="DC92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809;p44"/>
            <p:cNvSpPr/>
            <p:nvPr/>
          </p:nvSpPr>
          <p:spPr>
            <a:xfrm>
              <a:off x="1966420" y="2567436"/>
              <a:ext cx="364393" cy="602259"/>
            </a:xfrm>
            <a:custGeom>
              <a:avLst/>
              <a:gdLst/>
              <a:ahLst/>
              <a:cxnLst/>
              <a:rect l="l" t="t" r="r" b="b"/>
              <a:pathLst>
                <a:path w="4991" h="8249" extrusionOk="0">
                  <a:moveTo>
                    <a:pt x="1060" y="1"/>
                  </a:moveTo>
                  <a:lnTo>
                    <a:pt x="989" y="21"/>
                  </a:lnTo>
                  <a:lnTo>
                    <a:pt x="642" y="1905"/>
                  </a:lnTo>
                  <a:cubicBezTo>
                    <a:pt x="632" y="1925"/>
                    <a:pt x="653" y="1945"/>
                    <a:pt x="663" y="1945"/>
                  </a:cubicBezTo>
                  <a:lnTo>
                    <a:pt x="1742" y="2251"/>
                  </a:lnTo>
                  <a:lnTo>
                    <a:pt x="1477" y="3279"/>
                  </a:lnTo>
                  <a:cubicBezTo>
                    <a:pt x="1477" y="3290"/>
                    <a:pt x="1477" y="3310"/>
                    <a:pt x="1498" y="3310"/>
                  </a:cubicBezTo>
                  <a:lnTo>
                    <a:pt x="2832" y="4033"/>
                  </a:lnTo>
                  <a:lnTo>
                    <a:pt x="2852" y="4033"/>
                  </a:lnTo>
                  <a:cubicBezTo>
                    <a:pt x="2862" y="4033"/>
                    <a:pt x="2872" y="4023"/>
                    <a:pt x="2883" y="4012"/>
                  </a:cubicBezTo>
                  <a:cubicBezTo>
                    <a:pt x="2883" y="3992"/>
                    <a:pt x="2883" y="3972"/>
                    <a:pt x="2862" y="3962"/>
                  </a:cubicBezTo>
                  <a:lnTo>
                    <a:pt x="1549" y="3259"/>
                  </a:lnTo>
                  <a:lnTo>
                    <a:pt x="1824" y="2231"/>
                  </a:lnTo>
                  <a:cubicBezTo>
                    <a:pt x="1824" y="2210"/>
                    <a:pt x="1813" y="2190"/>
                    <a:pt x="1803" y="2190"/>
                  </a:cubicBezTo>
                  <a:lnTo>
                    <a:pt x="714" y="1884"/>
                  </a:lnTo>
                  <a:lnTo>
                    <a:pt x="1060" y="1"/>
                  </a:lnTo>
                  <a:close/>
                  <a:moveTo>
                    <a:pt x="3728" y="41"/>
                  </a:moveTo>
                  <a:lnTo>
                    <a:pt x="4349" y="1487"/>
                  </a:lnTo>
                  <a:lnTo>
                    <a:pt x="3616" y="2119"/>
                  </a:lnTo>
                  <a:cubicBezTo>
                    <a:pt x="3605" y="2129"/>
                    <a:pt x="3595" y="2139"/>
                    <a:pt x="3605" y="2159"/>
                  </a:cubicBezTo>
                  <a:lnTo>
                    <a:pt x="4023" y="2903"/>
                  </a:lnTo>
                  <a:lnTo>
                    <a:pt x="3117" y="3972"/>
                  </a:lnTo>
                  <a:cubicBezTo>
                    <a:pt x="3107" y="3992"/>
                    <a:pt x="3117" y="4012"/>
                    <a:pt x="3127" y="4023"/>
                  </a:cubicBezTo>
                  <a:cubicBezTo>
                    <a:pt x="3137" y="4023"/>
                    <a:pt x="3147" y="4033"/>
                    <a:pt x="3147" y="4033"/>
                  </a:cubicBezTo>
                  <a:cubicBezTo>
                    <a:pt x="3157" y="4033"/>
                    <a:pt x="3168" y="4023"/>
                    <a:pt x="3178" y="4023"/>
                  </a:cubicBezTo>
                  <a:lnTo>
                    <a:pt x="4094" y="2923"/>
                  </a:lnTo>
                  <a:cubicBezTo>
                    <a:pt x="4104" y="2913"/>
                    <a:pt x="4104" y="2903"/>
                    <a:pt x="4094" y="2892"/>
                  </a:cubicBezTo>
                  <a:lnTo>
                    <a:pt x="3677" y="2149"/>
                  </a:lnTo>
                  <a:lnTo>
                    <a:pt x="4420" y="1528"/>
                  </a:lnTo>
                  <a:cubicBezTo>
                    <a:pt x="4430" y="1518"/>
                    <a:pt x="4430" y="1497"/>
                    <a:pt x="4430" y="1487"/>
                  </a:cubicBezTo>
                  <a:lnTo>
                    <a:pt x="3819" y="72"/>
                  </a:lnTo>
                  <a:lnTo>
                    <a:pt x="3728" y="41"/>
                  </a:lnTo>
                  <a:close/>
                  <a:moveTo>
                    <a:pt x="4919" y="1721"/>
                  </a:moveTo>
                  <a:cubicBezTo>
                    <a:pt x="4899" y="1721"/>
                    <a:pt x="4888" y="1742"/>
                    <a:pt x="4888" y="1762"/>
                  </a:cubicBezTo>
                  <a:cubicBezTo>
                    <a:pt x="4919" y="2852"/>
                    <a:pt x="4899" y="3941"/>
                    <a:pt x="4807" y="5031"/>
                  </a:cubicBezTo>
                  <a:cubicBezTo>
                    <a:pt x="4807" y="5051"/>
                    <a:pt x="4817" y="5061"/>
                    <a:pt x="4838" y="5061"/>
                  </a:cubicBezTo>
                  <a:cubicBezTo>
                    <a:pt x="4841" y="5063"/>
                    <a:pt x="4845" y="5064"/>
                    <a:pt x="4848" y="5064"/>
                  </a:cubicBezTo>
                  <a:cubicBezTo>
                    <a:pt x="4862" y="5064"/>
                    <a:pt x="4870" y="5047"/>
                    <a:pt x="4878" y="5031"/>
                  </a:cubicBezTo>
                  <a:cubicBezTo>
                    <a:pt x="4960" y="3941"/>
                    <a:pt x="4990" y="2852"/>
                    <a:pt x="4950" y="1752"/>
                  </a:cubicBezTo>
                  <a:cubicBezTo>
                    <a:pt x="4960" y="1742"/>
                    <a:pt x="4939" y="1721"/>
                    <a:pt x="4919" y="1721"/>
                  </a:cubicBezTo>
                  <a:close/>
                  <a:moveTo>
                    <a:pt x="3113" y="4387"/>
                  </a:moveTo>
                  <a:cubicBezTo>
                    <a:pt x="3111" y="4387"/>
                    <a:pt x="3108" y="4387"/>
                    <a:pt x="3107" y="4389"/>
                  </a:cubicBezTo>
                  <a:cubicBezTo>
                    <a:pt x="3086" y="4389"/>
                    <a:pt x="3066" y="4399"/>
                    <a:pt x="3076" y="4420"/>
                  </a:cubicBezTo>
                  <a:lnTo>
                    <a:pt x="3229" y="6090"/>
                  </a:lnTo>
                  <a:cubicBezTo>
                    <a:pt x="3229" y="6100"/>
                    <a:pt x="3239" y="6120"/>
                    <a:pt x="3259" y="6120"/>
                  </a:cubicBezTo>
                  <a:cubicBezTo>
                    <a:pt x="3269" y="6120"/>
                    <a:pt x="3290" y="6100"/>
                    <a:pt x="3290" y="6080"/>
                  </a:cubicBezTo>
                  <a:lnTo>
                    <a:pt x="3137" y="4420"/>
                  </a:lnTo>
                  <a:cubicBezTo>
                    <a:pt x="3137" y="4403"/>
                    <a:pt x="3124" y="4387"/>
                    <a:pt x="3113" y="4387"/>
                  </a:cubicBezTo>
                  <a:close/>
                  <a:moveTo>
                    <a:pt x="1050" y="3962"/>
                  </a:moveTo>
                  <a:cubicBezTo>
                    <a:pt x="1029" y="3972"/>
                    <a:pt x="1019" y="3992"/>
                    <a:pt x="1029" y="4002"/>
                  </a:cubicBezTo>
                  <a:lnTo>
                    <a:pt x="1579" y="5957"/>
                  </a:lnTo>
                  <a:cubicBezTo>
                    <a:pt x="1630" y="6130"/>
                    <a:pt x="1701" y="6314"/>
                    <a:pt x="1854" y="6416"/>
                  </a:cubicBezTo>
                  <a:cubicBezTo>
                    <a:pt x="1956" y="6477"/>
                    <a:pt x="2078" y="6507"/>
                    <a:pt x="2200" y="6507"/>
                  </a:cubicBezTo>
                  <a:lnTo>
                    <a:pt x="4502" y="6701"/>
                  </a:lnTo>
                  <a:cubicBezTo>
                    <a:pt x="4522" y="6701"/>
                    <a:pt x="4532" y="6690"/>
                    <a:pt x="4532" y="6670"/>
                  </a:cubicBezTo>
                  <a:cubicBezTo>
                    <a:pt x="4532" y="6650"/>
                    <a:pt x="4522" y="6629"/>
                    <a:pt x="4502" y="6629"/>
                  </a:cubicBezTo>
                  <a:lnTo>
                    <a:pt x="2200" y="6436"/>
                  </a:lnTo>
                  <a:cubicBezTo>
                    <a:pt x="2088" y="6436"/>
                    <a:pt x="1986" y="6405"/>
                    <a:pt x="1885" y="6354"/>
                  </a:cubicBezTo>
                  <a:cubicBezTo>
                    <a:pt x="1762" y="6273"/>
                    <a:pt x="1701" y="6110"/>
                    <a:pt x="1650" y="5937"/>
                  </a:cubicBezTo>
                  <a:lnTo>
                    <a:pt x="1090" y="3992"/>
                  </a:lnTo>
                  <a:cubicBezTo>
                    <a:pt x="1090" y="3972"/>
                    <a:pt x="1070" y="3962"/>
                    <a:pt x="1050" y="3962"/>
                  </a:cubicBezTo>
                  <a:close/>
                  <a:moveTo>
                    <a:pt x="39" y="7701"/>
                  </a:moveTo>
                  <a:cubicBezTo>
                    <a:pt x="20" y="7701"/>
                    <a:pt x="1" y="7715"/>
                    <a:pt x="1" y="7739"/>
                  </a:cubicBezTo>
                  <a:cubicBezTo>
                    <a:pt x="42" y="7861"/>
                    <a:pt x="123" y="7953"/>
                    <a:pt x="225" y="8014"/>
                  </a:cubicBezTo>
                  <a:cubicBezTo>
                    <a:pt x="327" y="8075"/>
                    <a:pt x="439" y="8116"/>
                    <a:pt x="561" y="8136"/>
                  </a:cubicBezTo>
                  <a:cubicBezTo>
                    <a:pt x="877" y="8210"/>
                    <a:pt x="1197" y="8249"/>
                    <a:pt x="1519" y="8249"/>
                  </a:cubicBezTo>
                  <a:cubicBezTo>
                    <a:pt x="1685" y="8249"/>
                    <a:pt x="1851" y="8239"/>
                    <a:pt x="2017" y="8218"/>
                  </a:cubicBezTo>
                  <a:cubicBezTo>
                    <a:pt x="2037" y="8218"/>
                    <a:pt x="2048" y="8197"/>
                    <a:pt x="2048" y="8177"/>
                  </a:cubicBezTo>
                  <a:cubicBezTo>
                    <a:pt x="2048" y="8157"/>
                    <a:pt x="2027" y="8147"/>
                    <a:pt x="2007" y="8147"/>
                  </a:cubicBezTo>
                  <a:cubicBezTo>
                    <a:pt x="1841" y="8168"/>
                    <a:pt x="1674" y="8178"/>
                    <a:pt x="1507" y="8178"/>
                  </a:cubicBezTo>
                  <a:cubicBezTo>
                    <a:pt x="1192" y="8178"/>
                    <a:pt x="877" y="8142"/>
                    <a:pt x="571" y="8075"/>
                  </a:cubicBezTo>
                  <a:cubicBezTo>
                    <a:pt x="469" y="8045"/>
                    <a:pt x="357" y="8014"/>
                    <a:pt x="266" y="7963"/>
                  </a:cubicBezTo>
                  <a:cubicBezTo>
                    <a:pt x="174" y="7912"/>
                    <a:pt x="103" y="7821"/>
                    <a:pt x="72" y="7719"/>
                  </a:cubicBezTo>
                  <a:cubicBezTo>
                    <a:pt x="64" y="7707"/>
                    <a:pt x="51" y="7701"/>
                    <a:pt x="39" y="77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810;p44"/>
            <p:cNvSpPr/>
            <p:nvPr/>
          </p:nvSpPr>
          <p:spPr>
            <a:xfrm>
              <a:off x="2508377" y="2687903"/>
              <a:ext cx="759888" cy="449085"/>
            </a:xfrm>
            <a:custGeom>
              <a:avLst/>
              <a:gdLst/>
              <a:ahLst/>
              <a:cxnLst/>
              <a:rect l="l" t="t" r="r" b="b"/>
              <a:pathLst>
                <a:path w="10408" h="6151" extrusionOk="0">
                  <a:moveTo>
                    <a:pt x="1274" y="0"/>
                  </a:moveTo>
                  <a:lnTo>
                    <a:pt x="1" y="6150"/>
                  </a:lnTo>
                  <a:lnTo>
                    <a:pt x="8870" y="6150"/>
                  </a:lnTo>
                  <a:lnTo>
                    <a:pt x="10407" y="0"/>
                  </a:lnTo>
                  <a:close/>
                </a:path>
              </a:pathLst>
            </a:custGeom>
            <a:solidFill>
              <a:srgbClr val="DE8E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811;p44"/>
            <p:cNvSpPr/>
            <p:nvPr/>
          </p:nvSpPr>
          <p:spPr>
            <a:xfrm>
              <a:off x="2506186" y="3136919"/>
              <a:ext cx="649789" cy="43149"/>
            </a:xfrm>
            <a:custGeom>
              <a:avLst/>
              <a:gdLst/>
              <a:ahLst/>
              <a:cxnLst/>
              <a:rect l="l" t="t" r="r" b="b"/>
              <a:pathLst>
                <a:path w="8900" h="591" extrusionOk="0">
                  <a:moveTo>
                    <a:pt x="0" y="0"/>
                  </a:moveTo>
                  <a:lnTo>
                    <a:pt x="0" y="591"/>
                  </a:lnTo>
                  <a:lnTo>
                    <a:pt x="8900" y="591"/>
                  </a:lnTo>
                  <a:lnTo>
                    <a:pt x="8900" y="0"/>
                  </a:lnTo>
                  <a:close/>
                </a:path>
              </a:pathLst>
            </a:custGeom>
            <a:solidFill>
              <a:srgbClr val="DE8E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812;p44"/>
            <p:cNvSpPr/>
            <p:nvPr/>
          </p:nvSpPr>
          <p:spPr>
            <a:xfrm>
              <a:off x="2176106" y="3136919"/>
              <a:ext cx="330881" cy="43149"/>
            </a:xfrm>
            <a:custGeom>
              <a:avLst/>
              <a:gdLst/>
              <a:ahLst/>
              <a:cxnLst/>
              <a:rect l="l" t="t" r="r" b="b"/>
              <a:pathLst>
                <a:path w="4532" h="591" extrusionOk="0">
                  <a:moveTo>
                    <a:pt x="0" y="0"/>
                  </a:moveTo>
                  <a:lnTo>
                    <a:pt x="0" y="591"/>
                  </a:lnTo>
                  <a:lnTo>
                    <a:pt x="4532" y="591"/>
                  </a:lnTo>
                  <a:lnTo>
                    <a:pt x="4532" y="0"/>
                  </a:lnTo>
                  <a:close/>
                </a:path>
              </a:pathLst>
            </a:custGeom>
            <a:solidFill>
              <a:srgbClr val="DE8E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813;p44"/>
            <p:cNvSpPr/>
            <p:nvPr/>
          </p:nvSpPr>
          <p:spPr>
            <a:xfrm>
              <a:off x="916750" y="3179995"/>
              <a:ext cx="3638380" cy="135434"/>
            </a:xfrm>
            <a:custGeom>
              <a:avLst/>
              <a:gdLst/>
              <a:ahLst/>
              <a:cxnLst/>
              <a:rect l="l" t="t" r="r" b="b"/>
              <a:pathLst>
                <a:path w="49834" h="1855" extrusionOk="0">
                  <a:moveTo>
                    <a:pt x="0" y="1"/>
                  </a:moveTo>
                  <a:lnTo>
                    <a:pt x="0" y="1854"/>
                  </a:lnTo>
                  <a:lnTo>
                    <a:pt x="49833" y="1854"/>
                  </a:lnTo>
                  <a:lnTo>
                    <a:pt x="49833" y="1"/>
                  </a:lnTo>
                  <a:close/>
                </a:path>
              </a:pathLst>
            </a:custGeom>
            <a:solidFill>
              <a:srgbClr val="EBC3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14;p44"/>
            <p:cNvSpPr/>
            <p:nvPr/>
          </p:nvSpPr>
          <p:spPr>
            <a:xfrm>
              <a:off x="2314388" y="3572574"/>
              <a:ext cx="842316" cy="843119"/>
            </a:xfrm>
            <a:custGeom>
              <a:avLst/>
              <a:gdLst/>
              <a:ahLst/>
              <a:cxnLst/>
              <a:rect l="l" t="t" r="r" b="b"/>
              <a:pathLst>
                <a:path w="11537" h="11548" extrusionOk="0">
                  <a:moveTo>
                    <a:pt x="5774" y="0"/>
                  </a:moveTo>
                  <a:cubicBezTo>
                    <a:pt x="2576" y="0"/>
                    <a:pt x="0" y="2576"/>
                    <a:pt x="0" y="5774"/>
                  </a:cubicBezTo>
                  <a:cubicBezTo>
                    <a:pt x="0" y="8971"/>
                    <a:pt x="2576" y="11547"/>
                    <a:pt x="5774" y="11547"/>
                  </a:cubicBezTo>
                  <a:cubicBezTo>
                    <a:pt x="8971" y="11547"/>
                    <a:pt x="11537" y="8971"/>
                    <a:pt x="11537" y="5774"/>
                  </a:cubicBezTo>
                  <a:cubicBezTo>
                    <a:pt x="11537" y="2576"/>
                    <a:pt x="8971" y="0"/>
                    <a:pt x="5774" y="0"/>
                  </a:cubicBezTo>
                  <a:close/>
                </a:path>
              </a:pathLst>
            </a:custGeom>
            <a:solidFill>
              <a:srgbClr val="DDD1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5;p44"/>
            <p:cNvSpPr/>
            <p:nvPr/>
          </p:nvSpPr>
          <p:spPr>
            <a:xfrm>
              <a:off x="1050578" y="3315357"/>
              <a:ext cx="3370726" cy="192600"/>
            </a:xfrm>
            <a:custGeom>
              <a:avLst/>
              <a:gdLst/>
              <a:ahLst/>
              <a:cxnLst/>
              <a:rect l="l" t="t" r="r" b="b"/>
              <a:pathLst>
                <a:path w="46168" h="2638" extrusionOk="0">
                  <a:moveTo>
                    <a:pt x="0" y="0"/>
                  </a:moveTo>
                  <a:lnTo>
                    <a:pt x="0" y="988"/>
                  </a:lnTo>
                  <a:lnTo>
                    <a:pt x="46167" y="2637"/>
                  </a:lnTo>
                  <a:lnTo>
                    <a:pt x="461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16;p44"/>
            <p:cNvSpPr/>
            <p:nvPr/>
          </p:nvSpPr>
          <p:spPr>
            <a:xfrm>
              <a:off x="2314388" y="3527234"/>
              <a:ext cx="843119" cy="842316"/>
            </a:xfrm>
            <a:custGeom>
              <a:avLst/>
              <a:gdLst/>
              <a:ahLst/>
              <a:cxnLst/>
              <a:rect l="l" t="t" r="r" b="b"/>
              <a:pathLst>
                <a:path w="11548" h="11537" extrusionOk="0">
                  <a:moveTo>
                    <a:pt x="5792" y="0"/>
                  </a:moveTo>
                  <a:cubicBezTo>
                    <a:pt x="5786" y="0"/>
                    <a:pt x="5780" y="0"/>
                    <a:pt x="5774" y="0"/>
                  </a:cubicBezTo>
                  <a:cubicBezTo>
                    <a:pt x="2587" y="0"/>
                    <a:pt x="0" y="2576"/>
                    <a:pt x="0" y="5763"/>
                  </a:cubicBezTo>
                  <a:cubicBezTo>
                    <a:pt x="0" y="8950"/>
                    <a:pt x="2587" y="11537"/>
                    <a:pt x="5774" y="11537"/>
                  </a:cubicBezTo>
                  <a:cubicBezTo>
                    <a:pt x="8961" y="11537"/>
                    <a:pt x="11547" y="8950"/>
                    <a:pt x="11547" y="5763"/>
                  </a:cubicBezTo>
                  <a:cubicBezTo>
                    <a:pt x="11537" y="2582"/>
                    <a:pt x="8971" y="0"/>
                    <a:pt x="57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17;p44"/>
            <p:cNvSpPr/>
            <p:nvPr/>
          </p:nvSpPr>
          <p:spPr>
            <a:xfrm>
              <a:off x="2312855" y="3555854"/>
              <a:ext cx="814865" cy="783981"/>
            </a:xfrm>
            <a:custGeom>
              <a:avLst/>
              <a:gdLst/>
              <a:ahLst/>
              <a:cxnLst/>
              <a:rect l="l" t="t" r="r" b="b"/>
              <a:pathLst>
                <a:path w="11161" h="10738" extrusionOk="0">
                  <a:moveTo>
                    <a:pt x="5795" y="76"/>
                  </a:moveTo>
                  <a:cubicBezTo>
                    <a:pt x="8717" y="76"/>
                    <a:pt x="11090" y="2449"/>
                    <a:pt x="11090" y="5371"/>
                  </a:cubicBezTo>
                  <a:cubicBezTo>
                    <a:pt x="11090" y="7510"/>
                    <a:pt x="9807" y="9444"/>
                    <a:pt x="7821" y="10269"/>
                  </a:cubicBezTo>
                  <a:cubicBezTo>
                    <a:pt x="7167" y="10539"/>
                    <a:pt x="6480" y="10670"/>
                    <a:pt x="5798" y="10670"/>
                  </a:cubicBezTo>
                  <a:cubicBezTo>
                    <a:pt x="4419" y="10670"/>
                    <a:pt x="3063" y="10133"/>
                    <a:pt x="2048" y="9118"/>
                  </a:cubicBezTo>
                  <a:cubicBezTo>
                    <a:pt x="530" y="7601"/>
                    <a:pt x="82" y="5320"/>
                    <a:pt x="897" y="3345"/>
                  </a:cubicBezTo>
                  <a:cubicBezTo>
                    <a:pt x="1722" y="1359"/>
                    <a:pt x="3646" y="76"/>
                    <a:pt x="5795" y="76"/>
                  </a:cubicBezTo>
                  <a:close/>
                  <a:moveTo>
                    <a:pt x="5793" y="1"/>
                  </a:moveTo>
                  <a:cubicBezTo>
                    <a:pt x="4396" y="1"/>
                    <a:pt x="3024" y="546"/>
                    <a:pt x="1997" y="1573"/>
                  </a:cubicBezTo>
                  <a:cubicBezTo>
                    <a:pt x="459" y="3111"/>
                    <a:pt x="1" y="5422"/>
                    <a:pt x="836" y="7428"/>
                  </a:cubicBezTo>
                  <a:cubicBezTo>
                    <a:pt x="1661" y="9434"/>
                    <a:pt x="3626" y="10737"/>
                    <a:pt x="5795" y="10737"/>
                  </a:cubicBezTo>
                  <a:cubicBezTo>
                    <a:pt x="8758" y="10737"/>
                    <a:pt x="11161" y="8334"/>
                    <a:pt x="11161" y="5371"/>
                  </a:cubicBezTo>
                  <a:cubicBezTo>
                    <a:pt x="11161" y="3202"/>
                    <a:pt x="9858" y="1237"/>
                    <a:pt x="7852" y="413"/>
                  </a:cubicBezTo>
                  <a:cubicBezTo>
                    <a:pt x="7186" y="135"/>
                    <a:pt x="6486" y="1"/>
                    <a:pt x="5793" y="1"/>
                  </a:cubicBezTo>
                  <a:close/>
                </a:path>
              </a:pathLst>
            </a:custGeom>
            <a:solidFill>
              <a:srgbClr val="A6D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18;p44"/>
            <p:cNvSpPr/>
            <p:nvPr/>
          </p:nvSpPr>
          <p:spPr>
            <a:xfrm>
              <a:off x="2490562" y="3702679"/>
              <a:ext cx="490700" cy="490700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2353" y="0"/>
                  </a:moveTo>
                  <a:lnTo>
                    <a:pt x="2353" y="2352"/>
                  </a:lnTo>
                  <a:lnTo>
                    <a:pt x="1" y="2352"/>
                  </a:lnTo>
                  <a:lnTo>
                    <a:pt x="1" y="4368"/>
                  </a:lnTo>
                  <a:lnTo>
                    <a:pt x="2353" y="4368"/>
                  </a:lnTo>
                  <a:lnTo>
                    <a:pt x="2353" y="6721"/>
                  </a:lnTo>
                  <a:lnTo>
                    <a:pt x="4369" y="6721"/>
                  </a:lnTo>
                  <a:lnTo>
                    <a:pt x="4369" y="4368"/>
                  </a:lnTo>
                  <a:lnTo>
                    <a:pt x="6721" y="4368"/>
                  </a:lnTo>
                  <a:lnTo>
                    <a:pt x="6721" y="2352"/>
                  </a:lnTo>
                  <a:lnTo>
                    <a:pt x="4369" y="2352"/>
                  </a:lnTo>
                  <a:lnTo>
                    <a:pt x="4369" y="0"/>
                  </a:lnTo>
                  <a:close/>
                </a:path>
              </a:pathLst>
            </a:custGeom>
            <a:solidFill>
              <a:srgbClr val="A6D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19;p44"/>
            <p:cNvSpPr/>
            <p:nvPr/>
          </p:nvSpPr>
          <p:spPr>
            <a:xfrm>
              <a:off x="5408265" y="3226584"/>
              <a:ext cx="306049" cy="643842"/>
            </a:xfrm>
            <a:custGeom>
              <a:avLst/>
              <a:gdLst/>
              <a:ahLst/>
              <a:cxnLst/>
              <a:rect l="l" t="t" r="r" b="b"/>
              <a:pathLst>
                <a:path w="4512" h="9492" extrusionOk="0">
                  <a:moveTo>
                    <a:pt x="3335" y="1"/>
                  </a:moveTo>
                  <a:cubicBezTo>
                    <a:pt x="3327" y="1"/>
                    <a:pt x="3319" y="1"/>
                    <a:pt x="3310" y="1"/>
                  </a:cubicBezTo>
                  <a:cubicBezTo>
                    <a:pt x="2679" y="22"/>
                    <a:pt x="1997" y="429"/>
                    <a:pt x="1589" y="877"/>
                  </a:cubicBezTo>
                  <a:cubicBezTo>
                    <a:pt x="1080" y="1437"/>
                    <a:pt x="836" y="2170"/>
                    <a:pt x="897" y="2913"/>
                  </a:cubicBezTo>
                  <a:cubicBezTo>
                    <a:pt x="927" y="3280"/>
                    <a:pt x="1019" y="3647"/>
                    <a:pt x="958" y="4003"/>
                  </a:cubicBezTo>
                  <a:cubicBezTo>
                    <a:pt x="866" y="4431"/>
                    <a:pt x="551" y="4767"/>
                    <a:pt x="367" y="5154"/>
                  </a:cubicBezTo>
                  <a:cubicBezTo>
                    <a:pt x="1" y="5927"/>
                    <a:pt x="194" y="6874"/>
                    <a:pt x="642" y="7607"/>
                  </a:cubicBezTo>
                  <a:cubicBezTo>
                    <a:pt x="1121" y="8330"/>
                    <a:pt x="1711" y="8962"/>
                    <a:pt x="2394" y="9491"/>
                  </a:cubicBezTo>
                  <a:cubicBezTo>
                    <a:pt x="2414" y="8168"/>
                    <a:pt x="3941" y="7129"/>
                    <a:pt x="3972" y="5805"/>
                  </a:cubicBezTo>
                  <a:cubicBezTo>
                    <a:pt x="3982" y="5306"/>
                    <a:pt x="3779" y="4817"/>
                    <a:pt x="3829" y="4319"/>
                  </a:cubicBezTo>
                  <a:cubicBezTo>
                    <a:pt x="3891" y="3789"/>
                    <a:pt x="4237" y="3321"/>
                    <a:pt x="4379" y="2801"/>
                  </a:cubicBezTo>
                  <a:cubicBezTo>
                    <a:pt x="4512" y="2272"/>
                    <a:pt x="4481" y="1722"/>
                    <a:pt x="4298" y="1203"/>
                  </a:cubicBezTo>
                  <a:cubicBezTo>
                    <a:pt x="4137" y="721"/>
                    <a:pt x="3937" y="1"/>
                    <a:pt x="3335" y="1"/>
                  </a:cubicBezTo>
                  <a:close/>
                </a:path>
              </a:pathLst>
            </a:custGeom>
            <a:solidFill>
              <a:srgbClr val="EBC3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20;p44"/>
            <p:cNvSpPr/>
            <p:nvPr/>
          </p:nvSpPr>
          <p:spPr>
            <a:xfrm>
              <a:off x="5143728" y="3448320"/>
              <a:ext cx="393753" cy="488512"/>
            </a:xfrm>
            <a:custGeom>
              <a:avLst/>
              <a:gdLst/>
              <a:ahLst/>
              <a:cxnLst/>
              <a:rect l="l" t="t" r="r" b="b"/>
              <a:pathLst>
                <a:path w="5805" h="7202" extrusionOk="0">
                  <a:moveTo>
                    <a:pt x="795" y="1"/>
                  </a:moveTo>
                  <a:cubicBezTo>
                    <a:pt x="530" y="398"/>
                    <a:pt x="317" y="826"/>
                    <a:pt x="154" y="1284"/>
                  </a:cubicBezTo>
                  <a:cubicBezTo>
                    <a:pt x="21" y="1742"/>
                    <a:pt x="1" y="2251"/>
                    <a:pt x="215" y="2679"/>
                  </a:cubicBezTo>
                  <a:cubicBezTo>
                    <a:pt x="632" y="3524"/>
                    <a:pt x="1803" y="3809"/>
                    <a:pt x="2190" y="4674"/>
                  </a:cubicBezTo>
                  <a:cubicBezTo>
                    <a:pt x="2333" y="5000"/>
                    <a:pt x="2353" y="5367"/>
                    <a:pt x="2526" y="5683"/>
                  </a:cubicBezTo>
                  <a:cubicBezTo>
                    <a:pt x="2821" y="6192"/>
                    <a:pt x="3443" y="6385"/>
                    <a:pt x="4003" y="6548"/>
                  </a:cubicBezTo>
                  <a:cubicBezTo>
                    <a:pt x="4257" y="6609"/>
                    <a:pt x="4502" y="6701"/>
                    <a:pt x="4736" y="6803"/>
                  </a:cubicBezTo>
                  <a:cubicBezTo>
                    <a:pt x="4899" y="6884"/>
                    <a:pt x="5143" y="7179"/>
                    <a:pt x="5306" y="7200"/>
                  </a:cubicBezTo>
                  <a:cubicBezTo>
                    <a:pt x="5314" y="7201"/>
                    <a:pt x="5323" y="7201"/>
                    <a:pt x="5331" y="7201"/>
                  </a:cubicBezTo>
                  <a:cubicBezTo>
                    <a:pt x="5707" y="7201"/>
                    <a:pt x="5795" y="6074"/>
                    <a:pt x="5795" y="5825"/>
                  </a:cubicBezTo>
                  <a:cubicBezTo>
                    <a:pt x="5805" y="5306"/>
                    <a:pt x="5642" y="4756"/>
                    <a:pt x="5245" y="4420"/>
                  </a:cubicBezTo>
                  <a:cubicBezTo>
                    <a:pt x="5082" y="4277"/>
                    <a:pt x="4868" y="4176"/>
                    <a:pt x="4736" y="4002"/>
                  </a:cubicBezTo>
                  <a:cubicBezTo>
                    <a:pt x="4542" y="3768"/>
                    <a:pt x="4512" y="3432"/>
                    <a:pt x="4532" y="3127"/>
                  </a:cubicBezTo>
                  <a:cubicBezTo>
                    <a:pt x="4552" y="2821"/>
                    <a:pt x="4603" y="2516"/>
                    <a:pt x="4552" y="2210"/>
                  </a:cubicBezTo>
                  <a:cubicBezTo>
                    <a:pt x="4471" y="1711"/>
                    <a:pt x="4094" y="1294"/>
                    <a:pt x="3656" y="1039"/>
                  </a:cubicBezTo>
                  <a:cubicBezTo>
                    <a:pt x="3208" y="785"/>
                    <a:pt x="2709" y="663"/>
                    <a:pt x="2221" y="540"/>
                  </a:cubicBezTo>
                  <a:cubicBezTo>
                    <a:pt x="1722" y="418"/>
                    <a:pt x="1223" y="276"/>
                    <a:pt x="795" y="1"/>
                  </a:cubicBezTo>
                  <a:close/>
                </a:path>
              </a:pathLst>
            </a:custGeom>
            <a:solidFill>
              <a:srgbClr val="DE8E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21;p44"/>
            <p:cNvSpPr/>
            <p:nvPr/>
          </p:nvSpPr>
          <p:spPr>
            <a:xfrm>
              <a:off x="5579605" y="3448863"/>
              <a:ext cx="281155" cy="436757"/>
            </a:xfrm>
            <a:custGeom>
              <a:avLst/>
              <a:gdLst/>
              <a:ahLst/>
              <a:cxnLst/>
              <a:rect l="l" t="t" r="r" b="b"/>
              <a:pathLst>
                <a:path w="4145" h="6439" extrusionOk="0">
                  <a:moveTo>
                    <a:pt x="3056" y="1"/>
                  </a:moveTo>
                  <a:cubicBezTo>
                    <a:pt x="2847" y="1"/>
                    <a:pt x="2628" y="78"/>
                    <a:pt x="2423" y="156"/>
                  </a:cubicBezTo>
                  <a:cubicBezTo>
                    <a:pt x="1996" y="319"/>
                    <a:pt x="1538" y="502"/>
                    <a:pt x="1314" y="899"/>
                  </a:cubicBezTo>
                  <a:cubicBezTo>
                    <a:pt x="998" y="1459"/>
                    <a:pt x="1273" y="2213"/>
                    <a:pt x="937" y="2752"/>
                  </a:cubicBezTo>
                  <a:cubicBezTo>
                    <a:pt x="754" y="3047"/>
                    <a:pt x="418" y="3231"/>
                    <a:pt x="224" y="3526"/>
                  </a:cubicBezTo>
                  <a:cubicBezTo>
                    <a:pt x="0" y="3882"/>
                    <a:pt x="41" y="4351"/>
                    <a:pt x="173" y="4758"/>
                  </a:cubicBezTo>
                  <a:cubicBezTo>
                    <a:pt x="316" y="5155"/>
                    <a:pt x="601" y="6031"/>
                    <a:pt x="754" y="6438"/>
                  </a:cubicBezTo>
                  <a:cubicBezTo>
                    <a:pt x="1018" y="5817"/>
                    <a:pt x="2006" y="5736"/>
                    <a:pt x="2383" y="5176"/>
                  </a:cubicBezTo>
                  <a:cubicBezTo>
                    <a:pt x="2647" y="4758"/>
                    <a:pt x="2546" y="4157"/>
                    <a:pt x="2872" y="3791"/>
                  </a:cubicBezTo>
                  <a:cubicBezTo>
                    <a:pt x="3075" y="3567"/>
                    <a:pt x="3391" y="3485"/>
                    <a:pt x="3635" y="3302"/>
                  </a:cubicBezTo>
                  <a:cubicBezTo>
                    <a:pt x="3981" y="3047"/>
                    <a:pt x="4134" y="2599"/>
                    <a:pt x="4144" y="2172"/>
                  </a:cubicBezTo>
                  <a:cubicBezTo>
                    <a:pt x="4124" y="1734"/>
                    <a:pt x="4032" y="1316"/>
                    <a:pt x="3890" y="909"/>
                  </a:cubicBezTo>
                  <a:cubicBezTo>
                    <a:pt x="3788" y="573"/>
                    <a:pt x="3656" y="196"/>
                    <a:pt x="3330" y="54"/>
                  </a:cubicBezTo>
                  <a:cubicBezTo>
                    <a:pt x="3242" y="16"/>
                    <a:pt x="3150" y="1"/>
                    <a:pt x="3056" y="1"/>
                  </a:cubicBezTo>
                  <a:close/>
                </a:path>
              </a:pathLst>
            </a:custGeom>
            <a:solidFill>
              <a:srgbClr val="DE8E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22;p44"/>
            <p:cNvSpPr/>
            <p:nvPr/>
          </p:nvSpPr>
          <p:spPr>
            <a:xfrm>
              <a:off x="5536736" y="3343591"/>
              <a:ext cx="106425" cy="808601"/>
            </a:xfrm>
            <a:custGeom>
              <a:avLst/>
              <a:gdLst/>
              <a:ahLst/>
              <a:cxnLst/>
              <a:rect l="l" t="t" r="r" b="b"/>
              <a:pathLst>
                <a:path w="1569" h="11921" extrusionOk="0">
                  <a:moveTo>
                    <a:pt x="989" y="1"/>
                  </a:moveTo>
                  <a:cubicBezTo>
                    <a:pt x="977" y="1"/>
                    <a:pt x="964" y="5"/>
                    <a:pt x="958" y="17"/>
                  </a:cubicBezTo>
                  <a:cubicBezTo>
                    <a:pt x="21" y="1392"/>
                    <a:pt x="1" y="3225"/>
                    <a:pt x="92" y="4650"/>
                  </a:cubicBezTo>
                  <a:cubicBezTo>
                    <a:pt x="245" y="7115"/>
                    <a:pt x="724" y="9558"/>
                    <a:pt x="1498" y="11900"/>
                  </a:cubicBezTo>
                  <a:cubicBezTo>
                    <a:pt x="1498" y="11910"/>
                    <a:pt x="1508" y="11921"/>
                    <a:pt x="1528" y="11921"/>
                  </a:cubicBezTo>
                  <a:lnTo>
                    <a:pt x="1538" y="11921"/>
                  </a:lnTo>
                  <a:cubicBezTo>
                    <a:pt x="1559" y="11921"/>
                    <a:pt x="1569" y="11900"/>
                    <a:pt x="1559" y="11880"/>
                  </a:cubicBezTo>
                  <a:cubicBezTo>
                    <a:pt x="785" y="9538"/>
                    <a:pt x="316" y="7115"/>
                    <a:pt x="164" y="4650"/>
                  </a:cubicBezTo>
                  <a:cubicBezTo>
                    <a:pt x="72" y="3225"/>
                    <a:pt x="92" y="1423"/>
                    <a:pt x="1019" y="58"/>
                  </a:cubicBezTo>
                  <a:cubicBezTo>
                    <a:pt x="1029" y="38"/>
                    <a:pt x="1029" y="17"/>
                    <a:pt x="1009" y="7"/>
                  </a:cubicBezTo>
                  <a:cubicBezTo>
                    <a:pt x="1005" y="3"/>
                    <a:pt x="997" y="1"/>
                    <a:pt x="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23;p44"/>
            <p:cNvSpPr/>
            <p:nvPr/>
          </p:nvSpPr>
          <p:spPr>
            <a:xfrm>
              <a:off x="5325852" y="3648690"/>
              <a:ext cx="223432" cy="493124"/>
            </a:xfrm>
            <a:custGeom>
              <a:avLst/>
              <a:gdLst/>
              <a:ahLst/>
              <a:cxnLst/>
              <a:rect l="l" t="t" r="r" b="b"/>
              <a:pathLst>
                <a:path w="3294" h="7270" extrusionOk="0">
                  <a:moveTo>
                    <a:pt x="45" y="0"/>
                  </a:moveTo>
                  <a:cubicBezTo>
                    <a:pt x="20" y="0"/>
                    <a:pt x="1" y="37"/>
                    <a:pt x="24" y="61"/>
                  </a:cubicBezTo>
                  <a:cubicBezTo>
                    <a:pt x="2051" y="1894"/>
                    <a:pt x="3212" y="4500"/>
                    <a:pt x="3222" y="7239"/>
                  </a:cubicBezTo>
                  <a:cubicBezTo>
                    <a:pt x="3222" y="7250"/>
                    <a:pt x="3232" y="7270"/>
                    <a:pt x="3252" y="7270"/>
                  </a:cubicBezTo>
                  <a:cubicBezTo>
                    <a:pt x="3273" y="7270"/>
                    <a:pt x="3293" y="7250"/>
                    <a:pt x="3293" y="7239"/>
                  </a:cubicBezTo>
                  <a:cubicBezTo>
                    <a:pt x="3283" y="4480"/>
                    <a:pt x="2112" y="1853"/>
                    <a:pt x="65" y="10"/>
                  </a:cubicBezTo>
                  <a:cubicBezTo>
                    <a:pt x="59" y="3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824;p44"/>
            <p:cNvSpPr/>
            <p:nvPr/>
          </p:nvSpPr>
          <p:spPr>
            <a:xfrm>
              <a:off x="5588558" y="3613961"/>
              <a:ext cx="153703" cy="574859"/>
            </a:xfrm>
            <a:custGeom>
              <a:avLst/>
              <a:gdLst/>
              <a:ahLst/>
              <a:cxnLst/>
              <a:rect l="l" t="t" r="r" b="b"/>
              <a:pathLst>
                <a:path w="2266" h="8475" extrusionOk="0">
                  <a:moveTo>
                    <a:pt x="2223" y="0"/>
                  </a:moveTo>
                  <a:cubicBezTo>
                    <a:pt x="2214" y="0"/>
                    <a:pt x="2206" y="4"/>
                    <a:pt x="2200" y="13"/>
                  </a:cubicBezTo>
                  <a:cubicBezTo>
                    <a:pt x="611" y="2518"/>
                    <a:pt x="0" y="5521"/>
                    <a:pt x="479" y="8444"/>
                  </a:cubicBezTo>
                  <a:cubicBezTo>
                    <a:pt x="489" y="8464"/>
                    <a:pt x="499" y="8474"/>
                    <a:pt x="520" y="8474"/>
                  </a:cubicBezTo>
                  <a:lnTo>
                    <a:pt x="520" y="8464"/>
                  </a:lnTo>
                  <a:cubicBezTo>
                    <a:pt x="540" y="8464"/>
                    <a:pt x="550" y="8444"/>
                    <a:pt x="550" y="8434"/>
                  </a:cubicBezTo>
                  <a:cubicBezTo>
                    <a:pt x="72" y="5521"/>
                    <a:pt x="683" y="2538"/>
                    <a:pt x="2251" y="43"/>
                  </a:cubicBezTo>
                  <a:cubicBezTo>
                    <a:pt x="2265" y="22"/>
                    <a:pt x="2244" y="0"/>
                    <a:pt x="2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825;p44"/>
            <p:cNvSpPr/>
            <p:nvPr/>
          </p:nvSpPr>
          <p:spPr>
            <a:xfrm>
              <a:off x="5143728" y="3463514"/>
              <a:ext cx="294314" cy="435876"/>
            </a:xfrm>
            <a:custGeom>
              <a:avLst/>
              <a:gdLst/>
              <a:ahLst/>
              <a:cxnLst/>
              <a:rect l="l" t="t" r="r" b="b"/>
              <a:pathLst>
                <a:path w="4339" h="6426" extrusionOk="0">
                  <a:moveTo>
                    <a:pt x="663" y="1"/>
                  </a:moveTo>
                  <a:cubicBezTo>
                    <a:pt x="449" y="337"/>
                    <a:pt x="276" y="693"/>
                    <a:pt x="154" y="1060"/>
                  </a:cubicBezTo>
                  <a:cubicBezTo>
                    <a:pt x="11" y="1518"/>
                    <a:pt x="1" y="2037"/>
                    <a:pt x="215" y="2465"/>
                  </a:cubicBezTo>
                  <a:cubicBezTo>
                    <a:pt x="632" y="3310"/>
                    <a:pt x="1793" y="3595"/>
                    <a:pt x="2180" y="4461"/>
                  </a:cubicBezTo>
                  <a:cubicBezTo>
                    <a:pt x="2333" y="4776"/>
                    <a:pt x="2353" y="5153"/>
                    <a:pt x="2526" y="5459"/>
                  </a:cubicBezTo>
                  <a:cubicBezTo>
                    <a:pt x="2811" y="5968"/>
                    <a:pt x="3443" y="6161"/>
                    <a:pt x="4003" y="6324"/>
                  </a:cubicBezTo>
                  <a:cubicBezTo>
                    <a:pt x="4115" y="6355"/>
                    <a:pt x="4227" y="6395"/>
                    <a:pt x="4339" y="6426"/>
                  </a:cubicBezTo>
                  <a:cubicBezTo>
                    <a:pt x="4155" y="6192"/>
                    <a:pt x="3931" y="5998"/>
                    <a:pt x="3677" y="5856"/>
                  </a:cubicBezTo>
                  <a:cubicBezTo>
                    <a:pt x="3422" y="5713"/>
                    <a:pt x="3127" y="5601"/>
                    <a:pt x="2933" y="5377"/>
                  </a:cubicBezTo>
                  <a:cubicBezTo>
                    <a:pt x="2638" y="5021"/>
                    <a:pt x="2689" y="4481"/>
                    <a:pt x="2465" y="4074"/>
                  </a:cubicBezTo>
                  <a:cubicBezTo>
                    <a:pt x="2282" y="3717"/>
                    <a:pt x="1915" y="3493"/>
                    <a:pt x="1610" y="3239"/>
                  </a:cubicBezTo>
                  <a:cubicBezTo>
                    <a:pt x="877" y="2597"/>
                    <a:pt x="469" y="1650"/>
                    <a:pt x="530" y="673"/>
                  </a:cubicBezTo>
                  <a:cubicBezTo>
                    <a:pt x="530" y="561"/>
                    <a:pt x="642" y="215"/>
                    <a:pt x="663" y="1"/>
                  </a:cubicBezTo>
                  <a:close/>
                </a:path>
              </a:pathLst>
            </a:custGeom>
            <a:solidFill>
              <a:srgbClr val="EBC3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826;p44"/>
            <p:cNvSpPr/>
            <p:nvPr/>
          </p:nvSpPr>
          <p:spPr>
            <a:xfrm>
              <a:off x="5464904" y="3225973"/>
              <a:ext cx="183819" cy="274915"/>
            </a:xfrm>
            <a:custGeom>
              <a:avLst/>
              <a:gdLst/>
              <a:ahLst/>
              <a:cxnLst/>
              <a:rect l="l" t="t" r="r" b="b"/>
              <a:pathLst>
                <a:path w="2710" h="4053" extrusionOk="0">
                  <a:moveTo>
                    <a:pt x="2465" y="0"/>
                  </a:moveTo>
                  <a:cubicBezTo>
                    <a:pt x="1844" y="20"/>
                    <a:pt x="1162" y="438"/>
                    <a:pt x="754" y="886"/>
                  </a:cubicBezTo>
                  <a:cubicBezTo>
                    <a:pt x="245" y="1446"/>
                    <a:pt x="1" y="2179"/>
                    <a:pt x="62" y="2922"/>
                  </a:cubicBezTo>
                  <a:cubicBezTo>
                    <a:pt x="92" y="3289"/>
                    <a:pt x="184" y="3656"/>
                    <a:pt x="123" y="4012"/>
                  </a:cubicBezTo>
                  <a:cubicBezTo>
                    <a:pt x="123" y="4022"/>
                    <a:pt x="113" y="4042"/>
                    <a:pt x="113" y="4053"/>
                  </a:cubicBezTo>
                  <a:cubicBezTo>
                    <a:pt x="164" y="3971"/>
                    <a:pt x="204" y="3890"/>
                    <a:pt x="255" y="3798"/>
                  </a:cubicBezTo>
                  <a:cubicBezTo>
                    <a:pt x="388" y="3513"/>
                    <a:pt x="469" y="3218"/>
                    <a:pt x="510" y="2912"/>
                  </a:cubicBezTo>
                  <a:cubicBezTo>
                    <a:pt x="591" y="2311"/>
                    <a:pt x="602" y="1680"/>
                    <a:pt x="907" y="1161"/>
                  </a:cubicBezTo>
                  <a:cubicBezTo>
                    <a:pt x="1182" y="682"/>
                    <a:pt x="1671" y="356"/>
                    <a:pt x="2200" y="173"/>
                  </a:cubicBezTo>
                  <a:cubicBezTo>
                    <a:pt x="2363" y="122"/>
                    <a:pt x="2536" y="71"/>
                    <a:pt x="2709" y="41"/>
                  </a:cubicBezTo>
                  <a:cubicBezTo>
                    <a:pt x="2628" y="10"/>
                    <a:pt x="2546" y="0"/>
                    <a:pt x="2465" y="0"/>
                  </a:cubicBezTo>
                  <a:close/>
                </a:path>
              </a:pathLst>
            </a:custGeom>
            <a:solidFill>
              <a:srgbClr val="DE8E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827;p44"/>
            <p:cNvSpPr/>
            <p:nvPr/>
          </p:nvSpPr>
          <p:spPr>
            <a:xfrm>
              <a:off x="5435940" y="4026436"/>
              <a:ext cx="315003" cy="567805"/>
            </a:xfrm>
            <a:custGeom>
              <a:avLst/>
              <a:gdLst/>
              <a:ahLst/>
              <a:cxnLst/>
              <a:rect l="l" t="t" r="r" b="b"/>
              <a:pathLst>
                <a:path w="4644" h="8371" extrusionOk="0">
                  <a:moveTo>
                    <a:pt x="0" y="0"/>
                  </a:moveTo>
                  <a:lnTo>
                    <a:pt x="652" y="8370"/>
                  </a:lnTo>
                  <a:lnTo>
                    <a:pt x="3931" y="8370"/>
                  </a:lnTo>
                  <a:lnTo>
                    <a:pt x="4643" y="0"/>
                  </a:lnTo>
                  <a:close/>
                </a:path>
              </a:pathLst>
            </a:custGeom>
            <a:solidFill>
              <a:srgbClr val="FBE0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828;p44"/>
            <p:cNvSpPr/>
            <p:nvPr/>
          </p:nvSpPr>
          <p:spPr>
            <a:xfrm>
              <a:off x="5453847" y="4246069"/>
              <a:ext cx="278442" cy="21502"/>
            </a:xfrm>
            <a:custGeom>
              <a:avLst/>
              <a:gdLst/>
              <a:ahLst/>
              <a:cxnLst/>
              <a:rect l="l" t="t" r="r" b="b"/>
              <a:pathLst>
                <a:path w="4105" h="317" extrusionOk="0">
                  <a:moveTo>
                    <a:pt x="4104" y="0"/>
                  </a:moveTo>
                  <a:lnTo>
                    <a:pt x="4104" y="0"/>
                  </a:lnTo>
                  <a:cubicBezTo>
                    <a:pt x="2750" y="62"/>
                    <a:pt x="1375" y="133"/>
                    <a:pt x="1" y="214"/>
                  </a:cubicBezTo>
                  <a:lnTo>
                    <a:pt x="11" y="316"/>
                  </a:lnTo>
                  <a:cubicBezTo>
                    <a:pt x="1386" y="224"/>
                    <a:pt x="2750" y="163"/>
                    <a:pt x="4094" y="102"/>
                  </a:cubicBez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829;p44"/>
            <p:cNvSpPr/>
            <p:nvPr/>
          </p:nvSpPr>
          <p:spPr>
            <a:xfrm>
              <a:off x="5442113" y="4104508"/>
              <a:ext cx="301911" cy="14516"/>
            </a:xfrm>
            <a:custGeom>
              <a:avLst/>
              <a:gdLst/>
              <a:ahLst/>
              <a:cxnLst/>
              <a:rect l="l" t="t" r="r" b="b"/>
              <a:pathLst>
                <a:path w="4451" h="214" extrusionOk="0">
                  <a:moveTo>
                    <a:pt x="1" y="0"/>
                  </a:moveTo>
                  <a:lnTo>
                    <a:pt x="1" y="102"/>
                  </a:lnTo>
                  <a:lnTo>
                    <a:pt x="4440" y="214"/>
                  </a:lnTo>
                  <a:lnTo>
                    <a:pt x="4450" y="1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830;p44"/>
            <p:cNvSpPr/>
            <p:nvPr/>
          </p:nvSpPr>
          <p:spPr>
            <a:xfrm>
              <a:off x="5467006" y="4400111"/>
              <a:ext cx="252124" cy="29710"/>
            </a:xfrm>
            <a:custGeom>
              <a:avLst/>
              <a:gdLst/>
              <a:ahLst/>
              <a:cxnLst/>
              <a:rect l="l" t="t" r="r" b="b"/>
              <a:pathLst>
                <a:path w="3717" h="438" extrusionOk="0">
                  <a:moveTo>
                    <a:pt x="3717" y="0"/>
                  </a:moveTo>
                  <a:lnTo>
                    <a:pt x="0" y="336"/>
                  </a:lnTo>
                  <a:lnTo>
                    <a:pt x="11" y="438"/>
                  </a:lnTo>
                  <a:lnTo>
                    <a:pt x="3707" y="112"/>
                  </a:lnTo>
                  <a:lnTo>
                    <a:pt x="3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831;p44"/>
            <p:cNvSpPr/>
            <p:nvPr/>
          </p:nvSpPr>
          <p:spPr>
            <a:xfrm>
              <a:off x="5473179" y="4501585"/>
              <a:ext cx="236998" cy="16008"/>
            </a:xfrm>
            <a:custGeom>
              <a:avLst/>
              <a:gdLst/>
              <a:ahLst/>
              <a:cxnLst/>
              <a:rect l="l" t="t" r="r" b="b"/>
              <a:pathLst>
                <a:path w="3494" h="236" extrusionOk="0">
                  <a:moveTo>
                    <a:pt x="1" y="1"/>
                  </a:moveTo>
                  <a:lnTo>
                    <a:pt x="11" y="154"/>
                  </a:lnTo>
                  <a:cubicBezTo>
                    <a:pt x="938" y="194"/>
                    <a:pt x="1864" y="205"/>
                    <a:pt x="2791" y="205"/>
                  </a:cubicBezTo>
                  <a:lnTo>
                    <a:pt x="3483" y="235"/>
                  </a:lnTo>
                  <a:lnTo>
                    <a:pt x="3494" y="103"/>
                  </a:lnTo>
                  <a:lnTo>
                    <a:pt x="2801" y="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47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7906-4FA7-46DE-9036-316D610E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BỐI CẢNH VÀ NHU CẦU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f0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868B6-1324-4A4E-8253-934490D7F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97961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G/đ </a:t>
            </a:r>
            <a:r>
              <a:rPr lang="en-US" sz="3200" dirty="0" err="1"/>
              <a:t>dịch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lây</a:t>
            </a:r>
            <a:r>
              <a:rPr lang="en-US" sz="3200" dirty="0"/>
              <a:t> </a:t>
            </a:r>
            <a:r>
              <a:rPr lang="en-US" sz="3200" dirty="0" err="1"/>
              <a:t>lan</a:t>
            </a:r>
            <a:r>
              <a:rPr lang="en-US" sz="3200" dirty="0"/>
              <a:t> </a:t>
            </a:r>
            <a:r>
              <a:rPr lang="en-US" sz="3200" dirty="0" err="1"/>
              <a:t>mạnh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cộng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:</a:t>
            </a:r>
          </a:p>
          <a:p>
            <a:pPr lvl="1"/>
            <a:r>
              <a:rPr lang="en-US" sz="3000" dirty="0" err="1"/>
              <a:t>Vai</a:t>
            </a:r>
            <a:r>
              <a:rPr lang="en-US" sz="3000" dirty="0"/>
              <a:t> </a:t>
            </a:r>
            <a:r>
              <a:rPr lang="en-US" sz="3000" dirty="0" err="1"/>
              <a:t>trò</a:t>
            </a:r>
            <a:r>
              <a:rPr lang="en-US" sz="3000" dirty="0"/>
              <a:t> </a:t>
            </a:r>
            <a:r>
              <a:rPr lang="en-US" sz="3000" dirty="0" err="1"/>
              <a:t>giảm</a:t>
            </a:r>
            <a:r>
              <a:rPr lang="en-US" sz="3000" dirty="0"/>
              <a:t> </a:t>
            </a:r>
            <a:r>
              <a:rPr lang="en-US" sz="3000" dirty="0" err="1"/>
              <a:t>lây</a:t>
            </a:r>
            <a:r>
              <a:rPr lang="en-US" sz="3000" dirty="0"/>
              <a:t> </a:t>
            </a:r>
            <a:r>
              <a:rPr lang="en-US" sz="3000" dirty="0" err="1"/>
              <a:t>nhiễm</a:t>
            </a:r>
            <a:r>
              <a:rPr lang="en-US" sz="3000" dirty="0"/>
              <a:t> </a:t>
            </a:r>
            <a:r>
              <a:rPr lang="en-US" sz="3000" dirty="0" err="1"/>
              <a:t>vẫn</a:t>
            </a:r>
            <a:r>
              <a:rPr lang="en-US" sz="3000" dirty="0"/>
              <a:t> </a:t>
            </a:r>
            <a:r>
              <a:rPr lang="en-US" sz="3000" dirty="0" err="1"/>
              <a:t>cần</a:t>
            </a:r>
            <a:r>
              <a:rPr lang="en-US" sz="3000" dirty="0"/>
              <a:t> </a:t>
            </a:r>
            <a:r>
              <a:rPr lang="en-US" sz="3000" dirty="0" err="1"/>
              <a:t>nhưng</a:t>
            </a:r>
            <a:r>
              <a:rPr lang="en-US" sz="3000" dirty="0"/>
              <a:t> </a:t>
            </a:r>
            <a:r>
              <a:rPr lang="en-US" sz="3000" dirty="0" err="1"/>
              <a:t>trở</a:t>
            </a:r>
            <a:r>
              <a:rPr lang="en-US" sz="3000" dirty="0"/>
              <a:t> </a:t>
            </a:r>
            <a:r>
              <a:rPr lang="en-US" sz="3000" dirty="0" err="1"/>
              <a:t>nên</a:t>
            </a:r>
            <a:r>
              <a:rPr lang="en-US" sz="3000" dirty="0"/>
              <a:t> </a:t>
            </a:r>
            <a:r>
              <a:rPr lang="en-US" sz="3000" dirty="0" err="1"/>
              <a:t>không</a:t>
            </a:r>
            <a:r>
              <a:rPr lang="en-US" sz="3000" dirty="0"/>
              <a:t> </a:t>
            </a:r>
            <a:r>
              <a:rPr lang="en-US" sz="3000" dirty="0" err="1"/>
              <a:t>còn</a:t>
            </a:r>
            <a:r>
              <a:rPr lang="en-US" sz="3000" dirty="0"/>
              <a:t> </a:t>
            </a:r>
            <a:r>
              <a:rPr lang="en-US" sz="3000" dirty="0" err="1"/>
              <a:t>quá</a:t>
            </a:r>
            <a:r>
              <a:rPr lang="en-US" sz="3000" dirty="0"/>
              <a:t> </a:t>
            </a:r>
            <a:r>
              <a:rPr lang="en-US" sz="3000" dirty="0" err="1"/>
              <a:t>thiết</a:t>
            </a:r>
            <a:r>
              <a:rPr lang="en-US" sz="3000" dirty="0"/>
              <a:t> </a:t>
            </a:r>
            <a:r>
              <a:rPr lang="en-US" sz="3000" dirty="0" err="1"/>
              <a:t>yếu</a:t>
            </a:r>
            <a:endParaRPr lang="en-US" sz="3000" dirty="0"/>
          </a:p>
          <a:p>
            <a:pPr lvl="1"/>
            <a:r>
              <a:rPr lang="en-US" sz="3000" dirty="0" err="1"/>
              <a:t>Cách</a:t>
            </a:r>
            <a:r>
              <a:rPr lang="en-US" sz="3000" dirty="0"/>
              <a:t> </a:t>
            </a:r>
            <a:r>
              <a:rPr lang="en-US" sz="3000" dirty="0" err="1"/>
              <a:t>ly</a:t>
            </a:r>
            <a:r>
              <a:rPr lang="en-US" sz="3000" dirty="0"/>
              <a:t> </a:t>
            </a:r>
            <a:r>
              <a:rPr lang="en-US" sz="3000" dirty="0" err="1"/>
              <a:t>điều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toàn</a:t>
            </a:r>
            <a:r>
              <a:rPr lang="en-US" sz="3000" dirty="0"/>
              <a:t> </a:t>
            </a:r>
            <a:r>
              <a:rPr lang="en-US" sz="3000" dirty="0" err="1"/>
              <a:t>bộ</a:t>
            </a:r>
            <a:r>
              <a:rPr lang="en-US" sz="3000" dirty="0"/>
              <a:t> F0</a:t>
            </a:r>
          </a:p>
          <a:p>
            <a:pPr lvl="2"/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tải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y </a:t>
            </a:r>
            <a:r>
              <a:rPr lang="en-US" sz="2800" dirty="0" err="1"/>
              <a:t>tế</a:t>
            </a:r>
            <a:endParaRPr lang="en-US" sz="2800" dirty="0"/>
          </a:p>
          <a:p>
            <a:pPr lvl="2"/>
            <a:r>
              <a:rPr lang="en-US" sz="3000" dirty="0" err="1"/>
              <a:t>Giảm</a:t>
            </a:r>
            <a:r>
              <a:rPr lang="en-US" sz="3000" dirty="0"/>
              <a:t> </a:t>
            </a:r>
            <a:r>
              <a:rPr lang="en-US" sz="3000" dirty="0" err="1"/>
              <a:t>khả</a:t>
            </a:r>
            <a:r>
              <a:rPr lang="en-US" sz="3000" dirty="0"/>
              <a:t> </a:t>
            </a:r>
            <a:r>
              <a:rPr lang="en-US" sz="3000" dirty="0" err="1"/>
              <a:t>năng</a:t>
            </a:r>
            <a:r>
              <a:rPr lang="en-US" sz="3000" dirty="0"/>
              <a:t> </a:t>
            </a:r>
            <a:r>
              <a:rPr lang="en-US" sz="3000" dirty="0" err="1"/>
              <a:t>phát</a:t>
            </a:r>
            <a:r>
              <a:rPr lang="en-US" sz="3000" dirty="0"/>
              <a:t> </a:t>
            </a:r>
            <a:r>
              <a:rPr lang="en-US" sz="3000" dirty="0" err="1"/>
              <a:t>hiện</a:t>
            </a:r>
            <a:r>
              <a:rPr lang="en-US" sz="3000" dirty="0"/>
              <a:t> </a:t>
            </a:r>
            <a:r>
              <a:rPr lang="en-US" sz="3000" dirty="0" err="1"/>
              <a:t>sớm</a:t>
            </a:r>
            <a:r>
              <a:rPr lang="en-US" sz="3000" dirty="0"/>
              <a:t>, can </a:t>
            </a:r>
            <a:r>
              <a:rPr lang="en-US" sz="3000" dirty="0" err="1"/>
              <a:t>thiệp</a:t>
            </a:r>
            <a:r>
              <a:rPr lang="en-US" sz="3000" dirty="0"/>
              <a:t> </a:t>
            </a:r>
            <a:r>
              <a:rPr lang="en-US" sz="3000" dirty="0" err="1"/>
              <a:t>sớm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trường</a:t>
            </a:r>
            <a:r>
              <a:rPr lang="en-US" sz="3000" dirty="0"/>
              <a:t> </a:t>
            </a:r>
            <a:r>
              <a:rPr lang="en-US" sz="3000" dirty="0" err="1"/>
              <a:t>hợp</a:t>
            </a:r>
            <a:r>
              <a:rPr lang="en-US" sz="3000" dirty="0"/>
              <a:t> </a:t>
            </a:r>
            <a:r>
              <a:rPr lang="en-US" sz="3000" dirty="0" err="1"/>
              <a:t>diễn</a:t>
            </a:r>
            <a:r>
              <a:rPr lang="en-US" sz="3000" dirty="0"/>
              <a:t> </a:t>
            </a:r>
            <a:r>
              <a:rPr lang="en-US" sz="3000" dirty="0" err="1"/>
              <a:t>biến</a:t>
            </a:r>
            <a:r>
              <a:rPr lang="en-US" sz="3000" dirty="0"/>
              <a:t> </a:t>
            </a:r>
            <a:r>
              <a:rPr lang="en-US" sz="3000" dirty="0" err="1"/>
              <a:t>nặng</a:t>
            </a:r>
            <a:endParaRPr lang="en-US" sz="3000" dirty="0"/>
          </a:p>
          <a:p>
            <a:pPr marL="0" indent="0">
              <a:buNone/>
            </a:pPr>
            <a:r>
              <a:rPr lang="en-US" sz="3200" dirty="0"/>
              <a:t>=&gt; </a:t>
            </a:r>
            <a:r>
              <a:rPr lang="en-US" sz="3200" dirty="0" err="1"/>
              <a:t>Nhu</a:t>
            </a:r>
            <a:r>
              <a:rPr lang="en-US" sz="3200" dirty="0"/>
              <a:t> </a:t>
            </a:r>
            <a:r>
              <a:rPr lang="en-US" sz="3200" dirty="0" err="1"/>
              <a:t>cầu</a:t>
            </a:r>
            <a:r>
              <a:rPr lang="en-US" sz="3200" dirty="0"/>
              <a:t> “QUẢN LÝ F0 TẠI NHÀ”</a:t>
            </a:r>
          </a:p>
        </p:txBody>
      </p:sp>
    </p:spTree>
    <p:extLst>
      <p:ext uri="{BB962C8B-B14F-4D97-AF65-F5344CB8AC3E}">
        <p14:creationId xmlns:p14="http://schemas.microsoft.com/office/powerpoint/2010/main" val="396847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1"/>
          <p:cNvSpPr txBox="1">
            <a:spLocks noGrp="1"/>
          </p:cNvSpPr>
          <p:nvPr>
            <p:ph type="subTitle" idx="1"/>
          </p:nvPr>
        </p:nvSpPr>
        <p:spPr>
          <a:xfrm>
            <a:off x="563067" y="2006401"/>
            <a:ext cx="7075984" cy="492779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en-US" sz="2133" b="1">
                <a:solidFill>
                  <a:srgbClr val="8E0000"/>
                </a:solidFill>
                <a:latin typeface="Montserrat" panose="020B0604020202020204" charset="0"/>
                <a:ea typeface="Alata"/>
                <a:cs typeface="Alata"/>
                <a:sym typeface="Arial"/>
              </a:rPr>
              <a:t>1. Mục đích: </a:t>
            </a:r>
            <a:r>
              <a:rPr lang="en-US" sz="2133">
                <a:solidFill>
                  <a:schemeClr val="dk1"/>
                </a:solidFill>
                <a:latin typeface="Montserrat" panose="020B0604020202020204" charset="0"/>
                <a:ea typeface="Alata"/>
                <a:cs typeface="Alata"/>
                <a:sym typeface="Arial"/>
              </a:rPr>
              <a:t>cung cấp các chỉ dẫn cụ thể về quản lý, hỗ trợ và chăm sóc F0 tại nhà</a:t>
            </a:r>
          </a:p>
          <a:p>
            <a:pPr marL="457189" indent="-457189">
              <a:buClr>
                <a:srgbClr val="000000"/>
              </a:buClr>
            </a:pPr>
            <a:endParaRPr sz="2133">
              <a:solidFill>
                <a:schemeClr val="dk1"/>
              </a:solidFill>
              <a:latin typeface="Montserrat" panose="020B0604020202020204" charset="0"/>
              <a:ea typeface="Alata"/>
              <a:cs typeface="Alata"/>
              <a:sym typeface="Arial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en-US" sz="2133" b="1">
                <a:solidFill>
                  <a:srgbClr val="8E0000"/>
                </a:solidFill>
                <a:latin typeface="Montserrat" panose="020B0604020202020204" charset="0"/>
                <a:ea typeface="Alata"/>
                <a:cs typeface="Alata"/>
                <a:sym typeface="Arial"/>
              </a:rPr>
              <a:t>2. Phạm vi áp dụng: </a:t>
            </a:r>
          </a:p>
          <a:p>
            <a:pPr marL="228594" indent="-228594">
              <a:buClr>
                <a:srgbClr val="8E0000"/>
              </a:buClr>
              <a:buFont typeface="Arial" panose="020B0604020202020204" pitchFamily="34" charset="0"/>
              <a:buChar char="•"/>
            </a:pPr>
            <a:r>
              <a:rPr lang="en-US" sz="2133">
                <a:solidFill>
                  <a:schemeClr val="dk1"/>
                </a:solidFill>
                <a:latin typeface="Montserrat" panose="020B0604020202020204" charset="0"/>
                <a:ea typeface="Alata"/>
                <a:cs typeface="Alata"/>
                <a:sym typeface="Arial"/>
              </a:rPr>
              <a:t>Số ca mắc COVID-19 &gt; khả năng thu dung</a:t>
            </a:r>
          </a:p>
          <a:p>
            <a:pPr marL="228594" indent="-228594">
              <a:buClr>
                <a:srgbClr val="8E0000"/>
              </a:buClr>
              <a:buFont typeface="Arial" panose="020B0604020202020204" pitchFamily="34" charset="0"/>
              <a:buChar char="•"/>
            </a:pPr>
            <a:r>
              <a:rPr lang="en-US" sz="2133">
                <a:solidFill>
                  <a:schemeClr val="dk1"/>
                </a:solidFill>
                <a:latin typeface="Montserrat" panose="020B0604020202020204" charset="0"/>
                <a:ea typeface="Alata"/>
                <a:cs typeface="Alata"/>
                <a:sym typeface="Arial"/>
              </a:rPr>
              <a:t>Thời điểm &amp; địa điểm áp dụng: do Sở Y tế quyết định.</a:t>
            </a:r>
          </a:p>
          <a:p>
            <a:pPr marL="228594" indent="-228594">
              <a:buClr>
                <a:srgbClr val="8E0000"/>
              </a:buClr>
              <a:buFont typeface="Arial" panose="020B0604020202020204" pitchFamily="34" charset="0"/>
              <a:buChar char="•"/>
            </a:pPr>
            <a:endParaRPr lang="en-US" sz="2133">
              <a:solidFill>
                <a:schemeClr val="dk1"/>
              </a:solidFill>
              <a:latin typeface="Montserrat" panose="020B0604020202020204" charset="0"/>
              <a:ea typeface="Alata"/>
              <a:cs typeface="Alata"/>
              <a:sym typeface="Arial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en-US" sz="2133" b="1">
                <a:solidFill>
                  <a:srgbClr val="8E0000"/>
                </a:solidFill>
                <a:latin typeface="Montserrat" panose="020B0604020202020204" charset="0"/>
                <a:ea typeface="Alata"/>
                <a:cs typeface="Alata"/>
                <a:sym typeface="Arial"/>
              </a:rPr>
              <a:t>3. Đối tượng sử dụng:</a:t>
            </a:r>
          </a:p>
          <a:p>
            <a:pPr marL="228594" indent="-228594">
              <a:buClr>
                <a:srgbClr val="8E0000"/>
              </a:buClr>
              <a:buFont typeface="Arial" panose="020B0604020202020204" pitchFamily="34" charset="0"/>
              <a:buChar char="•"/>
            </a:pPr>
            <a:r>
              <a:rPr lang="en-US" sz="2133">
                <a:solidFill>
                  <a:schemeClr val="dk1"/>
                </a:solidFill>
                <a:latin typeface="Montserrat" panose="020B0604020202020204" charset="0"/>
                <a:ea typeface="Alata"/>
                <a:cs typeface="Alata"/>
                <a:sym typeface="Arial"/>
              </a:rPr>
              <a:t>TYT xã, TTYT quận/huyện, phòng khám, TT vận chuyển cấp cứu &amp; các cơ sở được phân công</a:t>
            </a:r>
          </a:p>
          <a:p>
            <a:pPr marL="228594" indent="-228594">
              <a:buClr>
                <a:srgbClr val="8E0000"/>
              </a:buClr>
              <a:buFont typeface="Arial" panose="020B0604020202020204" pitchFamily="34" charset="0"/>
              <a:buChar char="•"/>
            </a:pPr>
            <a:r>
              <a:rPr lang="en-US" sz="2133">
                <a:solidFill>
                  <a:schemeClr val="dk1"/>
                </a:solidFill>
                <a:latin typeface="Montserrat" panose="020B0604020202020204" charset="0"/>
                <a:ea typeface="Alata"/>
                <a:cs typeface="Alata"/>
              </a:rPr>
              <a:t>Ban chỉ đạo phòng chống dịch Covid-19 xã/ phường, quận/huyện</a:t>
            </a:r>
            <a:endParaRPr lang="en-US" sz="2133">
              <a:solidFill>
                <a:schemeClr val="dk1"/>
              </a:solidFill>
              <a:latin typeface="Montserrat" panose="020B0604020202020204" charset="0"/>
              <a:ea typeface="Alata"/>
              <a:cs typeface="Alata"/>
              <a:sym typeface="Arial"/>
            </a:endParaRPr>
          </a:p>
          <a:p>
            <a:pPr marL="228594" indent="-228594">
              <a:buClr>
                <a:srgbClr val="8E0000"/>
              </a:buClr>
              <a:buFont typeface="Arial" panose="020B0604020202020204" pitchFamily="34" charset="0"/>
              <a:buChar char="•"/>
            </a:pPr>
            <a:r>
              <a:rPr lang="en-US" sz="2133">
                <a:solidFill>
                  <a:schemeClr val="dk1"/>
                </a:solidFill>
                <a:latin typeface="Montserrat" panose="020B0604020202020204" charset="0"/>
                <a:ea typeface="Alata"/>
                <a:cs typeface="Alata"/>
                <a:sym typeface="Arial"/>
              </a:rPr>
              <a:t>Nhân viên tham gia công tác quản lý F0 tại nhà</a:t>
            </a:r>
          </a:p>
        </p:txBody>
      </p:sp>
      <p:sp>
        <p:nvSpPr>
          <p:cNvPr id="710" name="Google Shape;710;p41"/>
          <p:cNvSpPr txBox="1">
            <a:spLocks noGrp="1"/>
          </p:cNvSpPr>
          <p:nvPr>
            <p:ph type="title"/>
          </p:nvPr>
        </p:nvSpPr>
        <p:spPr>
          <a:xfrm>
            <a:off x="984434" y="862228"/>
            <a:ext cx="4791175" cy="62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/>
              <a:t>THÔNG TIN CHUNG</a:t>
            </a:r>
            <a:endParaRPr b="1"/>
          </a:p>
        </p:txBody>
      </p:sp>
      <p:grpSp>
        <p:nvGrpSpPr>
          <p:cNvPr id="827" name="Google Shape;827;p41"/>
          <p:cNvGrpSpPr/>
          <p:nvPr/>
        </p:nvGrpSpPr>
        <p:grpSpPr>
          <a:xfrm>
            <a:off x="-34" y="0"/>
            <a:ext cx="12192027" cy="457200"/>
            <a:chOff x="-25" y="0"/>
            <a:chExt cx="9144020" cy="342900"/>
          </a:xfrm>
        </p:grpSpPr>
        <p:sp>
          <p:nvSpPr>
            <p:cNvPr id="828" name="Google Shape;828;p41"/>
            <p:cNvSpPr/>
            <p:nvPr/>
          </p:nvSpPr>
          <p:spPr>
            <a:xfrm>
              <a:off x="-25" y="0"/>
              <a:ext cx="9144020" cy="342900"/>
            </a:xfrm>
            <a:custGeom>
              <a:avLst/>
              <a:gdLst/>
              <a:ahLst/>
              <a:cxnLst/>
              <a:rect l="l" t="t" r="r" b="b"/>
              <a:pathLst>
                <a:path w="43778" h="1407" extrusionOk="0">
                  <a:moveTo>
                    <a:pt x="0" y="0"/>
                  </a:moveTo>
                  <a:lnTo>
                    <a:pt x="0" y="1406"/>
                  </a:lnTo>
                  <a:lnTo>
                    <a:pt x="43777" y="1406"/>
                  </a:lnTo>
                  <a:lnTo>
                    <a:pt x="437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29" name="Google Shape;829;p41"/>
            <p:cNvGrpSpPr/>
            <p:nvPr/>
          </p:nvGrpSpPr>
          <p:grpSpPr>
            <a:xfrm>
              <a:off x="215975" y="111150"/>
              <a:ext cx="642950" cy="120600"/>
              <a:chOff x="215975" y="152625"/>
              <a:chExt cx="642950" cy="120600"/>
            </a:xfrm>
          </p:grpSpPr>
          <p:sp>
            <p:nvSpPr>
              <p:cNvPr id="830" name="Google Shape;830;p41"/>
              <p:cNvSpPr/>
              <p:nvPr/>
            </p:nvSpPr>
            <p:spPr>
              <a:xfrm>
                <a:off x="215975" y="152625"/>
                <a:ext cx="120600" cy="120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41"/>
              <p:cNvSpPr/>
              <p:nvPr/>
            </p:nvSpPr>
            <p:spPr>
              <a:xfrm>
                <a:off x="477150" y="152625"/>
                <a:ext cx="120600" cy="120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41"/>
              <p:cNvSpPr/>
              <p:nvPr/>
            </p:nvSpPr>
            <p:spPr>
              <a:xfrm>
                <a:off x="738325" y="152625"/>
                <a:ext cx="120600" cy="120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26" name="Picture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4" y="1819275"/>
            <a:ext cx="3752933" cy="461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7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01;p44"/>
          <p:cNvSpPr txBox="1">
            <a:spLocks noGrp="1"/>
          </p:cNvSpPr>
          <p:nvPr>
            <p:ph type="title"/>
          </p:nvPr>
        </p:nvSpPr>
        <p:spPr>
          <a:xfrm>
            <a:off x="809626" y="732800"/>
            <a:ext cx="11287124" cy="62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/>
              <a:t>NHIỆM VỤ CHUNG CỦA CƠ SỞ QUẢN LÝ F0 TẠI NHÀ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45" y="4357877"/>
            <a:ext cx="1298171" cy="1298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922" y="2027357"/>
            <a:ext cx="1336332" cy="13363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81" y="2027357"/>
            <a:ext cx="2111296" cy="13844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85" y="2032411"/>
            <a:ext cx="1379352" cy="13793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5854" y="3530257"/>
            <a:ext cx="2337196" cy="548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n-US" sz="1400" kern="0">
                <a:solidFill>
                  <a:srgbClr val="C3D9FB">
                    <a:lumMod val="25000"/>
                  </a:srgbClr>
                </a:solidFill>
                <a:latin typeface="Arial"/>
                <a:cs typeface="Arial"/>
                <a:sym typeface="Arial"/>
              </a:rPr>
              <a:t>Quản lý danh sách người nhiễm SARS-CoV-2</a:t>
            </a:r>
            <a:endParaRPr lang="en-US" sz="1400" kern="0" dirty="0">
              <a:solidFill>
                <a:srgbClr val="C3D9FB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0082" y="3530255"/>
            <a:ext cx="2185260" cy="547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n-US" sz="1400" kern="0">
                <a:solidFill>
                  <a:srgbClr val="C3D9FB">
                    <a:lumMod val="25000"/>
                  </a:srgbClr>
                </a:solidFill>
                <a:latin typeface="Arial"/>
                <a:cs typeface="Arial"/>
                <a:sym typeface="Arial"/>
              </a:rPr>
              <a:t>Quản lý sức khoẻ F0 tại nhà theo phân công</a:t>
            </a:r>
            <a:endParaRPr lang="en-US" sz="1400" kern="0" dirty="0">
              <a:solidFill>
                <a:srgbClr val="C3D9FB">
                  <a:lumMod val="2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1149" y="3530255"/>
            <a:ext cx="3083676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n-US" sz="1400" kern="0">
                <a:solidFill>
                  <a:srgbClr val="C3D9FB">
                    <a:lumMod val="25000"/>
                  </a:srgbClr>
                </a:solidFill>
                <a:latin typeface="Arial"/>
                <a:cs typeface="Arial"/>
                <a:sym typeface="Arial"/>
              </a:rPr>
              <a:t>Phát hiện sớm người nhiễm có nguy cơ chuyển nặng để xử trí cấp cứu tại chỗ, hướng dẫn/chuyển bệnh viện kịp thời.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7970" y="4357878"/>
            <a:ext cx="1371733" cy="11313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55977" y="5807559"/>
            <a:ext cx="2229107" cy="784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n-US" sz="1400" kern="0">
                <a:solidFill>
                  <a:srgbClr val="C3D9FB">
                    <a:lumMod val="25000"/>
                  </a:srgbClr>
                </a:solidFill>
                <a:latin typeface="Arial"/>
                <a:cs typeface="Arial"/>
                <a:sym typeface="Arial"/>
              </a:rPr>
              <a:t>Tư vấn điều trị triệu chứng, dinh dưỡng và tâm lý</a:t>
            </a:r>
            <a:endParaRPr lang="en-US" sz="1400" kern="0" dirty="0">
              <a:solidFill>
                <a:srgbClr val="C3D9FB">
                  <a:lumMod val="2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1569" y="5807559"/>
            <a:ext cx="2229107" cy="784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</a:pPr>
            <a:r>
              <a:rPr lang="en-US" sz="1400" kern="0">
                <a:solidFill>
                  <a:srgbClr val="C3D9FB">
                    <a:lumMod val="25000"/>
                  </a:srgbClr>
                </a:solidFill>
                <a:latin typeface="Arial"/>
                <a:cs typeface="Arial"/>
                <a:sym typeface="Arial"/>
              </a:rPr>
              <a:t>Hướng dẫn phòng, kiểm soát lây nhiễm dịch COVID-19</a:t>
            </a:r>
          </a:p>
        </p:txBody>
      </p:sp>
    </p:spTree>
    <p:extLst>
      <p:ext uri="{BB962C8B-B14F-4D97-AF65-F5344CB8AC3E}">
        <p14:creationId xmlns:p14="http://schemas.microsoft.com/office/powerpoint/2010/main" val="220147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7906-4FA7-46DE-9036-316D610E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HƯỚNG DẪN TẠM THỜI </a:t>
            </a:r>
            <a:br>
              <a:rPr lang="en-US" dirty="0"/>
            </a:br>
            <a:r>
              <a:rPr lang="en-US" dirty="0"/>
              <a:t>QUẢN LÝ F0 COVID 19 TẠI NHÀ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868B6-1324-4A4E-8253-934490D7F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979616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quyển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lực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y </a:t>
            </a:r>
            <a:r>
              <a:rPr lang="en-US" sz="2800" dirty="0" err="1"/>
              <a:t>tế</a:t>
            </a:r>
            <a:endParaRPr lang="en-US" sz="2800" dirty="0"/>
          </a:p>
          <a:p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lực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Y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đảm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4 </a:t>
            </a:r>
            <a:r>
              <a:rPr lang="en-US" sz="2800" dirty="0" err="1"/>
              <a:t>vài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:</a:t>
            </a:r>
          </a:p>
          <a:p>
            <a:pPr lvl="1"/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F0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nguy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thấp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Theo </a:t>
            </a:r>
            <a:r>
              <a:rPr lang="en-US" sz="2800" dirty="0" err="1"/>
              <a:t>dõi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/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F0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Can </a:t>
            </a:r>
            <a:r>
              <a:rPr lang="en-US" sz="2800" dirty="0" err="1"/>
              <a:t>thiệp</a:t>
            </a:r>
            <a:r>
              <a:rPr lang="en-US" sz="2800" dirty="0"/>
              <a:t> </a:t>
            </a:r>
            <a:r>
              <a:rPr lang="en-US" sz="2800" dirty="0" err="1"/>
              <a:t>kịp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xấu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sức</a:t>
            </a:r>
            <a:r>
              <a:rPr lang="en-US" sz="2800" dirty="0"/>
              <a:t> </a:t>
            </a:r>
            <a:r>
              <a:rPr lang="en-US" sz="2800" dirty="0" err="1"/>
              <a:t>khỏe</a:t>
            </a:r>
            <a:r>
              <a:rPr lang="en-US" sz="2800" dirty="0"/>
              <a:t> F0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chờ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viện</a:t>
            </a:r>
            <a:r>
              <a:rPr lang="en-US" sz="2800" dirty="0"/>
              <a:t>.</a:t>
            </a:r>
          </a:p>
          <a:p>
            <a:pPr lvl="1"/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F0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khỏi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.</a:t>
            </a:r>
          </a:p>
          <a:p>
            <a:pPr lvl="1"/>
            <a:endParaRPr lang="en-US" sz="2400" dirty="0"/>
          </a:p>
          <a:p>
            <a:pPr lvl="1"/>
            <a:endParaRPr lang="en-US" sz="26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679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7906-4FA7-46DE-9036-316D610E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HƯỚNG DẪN TẠM THỜI </a:t>
            </a:r>
            <a:br>
              <a:rPr lang="en-US" dirty="0"/>
            </a:br>
            <a:r>
              <a:rPr lang="en-US" dirty="0"/>
              <a:t>QUẢN LÝ F0 COVID 19 TẠI NHÀ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868B6-1324-4A4E-8253-934490D7F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979616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quyển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lực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y </a:t>
            </a:r>
            <a:r>
              <a:rPr lang="en-US" sz="2800" dirty="0" err="1"/>
              <a:t>tế</a:t>
            </a:r>
            <a:endParaRPr lang="en-US" sz="2800" dirty="0"/>
          </a:p>
          <a:p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lực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Y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đảm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4 </a:t>
            </a:r>
            <a:r>
              <a:rPr lang="en-US" sz="2800" dirty="0" err="1"/>
              <a:t>vài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:</a:t>
            </a:r>
          </a:p>
          <a:p>
            <a:pPr lvl="1"/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F0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nguy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thấp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Theo </a:t>
            </a:r>
            <a:r>
              <a:rPr lang="en-US" sz="2800" dirty="0" err="1"/>
              <a:t>dõi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/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F0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Can </a:t>
            </a:r>
            <a:r>
              <a:rPr lang="en-US" sz="2800" dirty="0" err="1"/>
              <a:t>thiệp</a:t>
            </a:r>
            <a:r>
              <a:rPr lang="en-US" sz="2800" dirty="0"/>
              <a:t> </a:t>
            </a:r>
            <a:r>
              <a:rPr lang="en-US" sz="2800" dirty="0" err="1"/>
              <a:t>kịp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xấu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sức</a:t>
            </a:r>
            <a:r>
              <a:rPr lang="en-US" sz="2800" dirty="0"/>
              <a:t> </a:t>
            </a:r>
            <a:r>
              <a:rPr lang="en-US" sz="2800" dirty="0" err="1"/>
              <a:t>khỏe</a:t>
            </a:r>
            <a:r>
              <a:rPr lang="en-US" sz="2800" dirty="0"/>
              <a:t> F0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chờ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viện</a:t>
            </a:r>
            <a:r>
              <a:rPr lang="en-US" sz="2800" dirty="0"/>
              <a:t>.</a:t>
            </a:r>
          </a:p>
          <a:p>
            <a:pPr lvl="1"/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F0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khỏi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.</a:t>
            </a:r>
          </a:p>
          <a:p>
            <a:pPr lvl="1"/>
            <a:endParaRPr lang="en-US" sz="2400" dirty="0"/>
          </a:p>
          <a:p>
            <a:pPr lvl="1"/>
            <a:endParaRPr lang="en-US" sz="26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7906-4FA7-46DE-9036-316D610E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HƯỚNG DẪN TẠM THỜI </a:t>
            </a:r>
            <a:br>
              <a:rPr lang="en-US" dirty="0"/>
            </a:br>
            <a:r>
              <a:rPr lang="en-US" dirty="0"/>
              <a:t>QUẢN LÝ F0 COVID 19 TẠI NHÀ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868B6-1324-4A4E-8253-934490D7F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9796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Tiêu</a:t>
            </a:r>
            <a:r>
              <a:rPr lang="en-US" sz="2800" dirty="0"/>
              <a:t> </a:t>
            </a:r>
            <a:r>
              <a:rPr lang="en-US" sz="2800" dirty="0" err="1"/>
              <a:t>chí</a:t>
            </a:r>
            <a:r>
              <a:rPr lang="en-US" sz="2800" dirty="0"/>
              <a:t> F0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nguy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thấp</a:t>
            </a:r>
            <a:r>
              <a:rPr lang="en-US" sz="2800" dirty="0"/>
              <a:t>:</a:t>
            </a:r>
          </a:p>
          <a:p>
            <a:pPr lvl="1"/>
            <a:r>
              <a:rPr lang="en-US" sz="2600" dirty="0" err="1">
                <a:solidFill>
                  <a:srgbClr val="FFFF00"/>
                </a:solidFill>
              </a:rPr>
              <a:t>Không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err="1">
                <a:solidFill>
                  <a:srgbClr val="FFFF00"/>
                </a:solidFill>
              </a:rPr>
              <a:t>có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err="1">
                <a:solidFill>
                  <a:srgbClr val="FFFF00"/>
                </a:solidFill>
              </a:rPr>
              <a:t>dấu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err="1">
                <a:solidFill>
                  <a:srgbClr val="FFFF00"/>
                </a:solidFill>
              </a:rPr>
              <a:t>hiệu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err="1">
                <a:solidFill>
                  <a:srgbClr val="FFFF00"/>
                </a:solidFill>
              </a:rPr>
              <a:t>suy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err="1">
                <a:solidFill>
                  <a:srgbClr val="FFFF00"/>
                </a:solidFill>
              </a:rPr>
              <a:t>hô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err="1">
                <a:solidFill>
                  <a:srgbClr val="FFFF00"/>
                </a:solidFill>
              </a:rPr>
              <a:t>hấp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/>
              <a:t>(SpO2 &gt;/=96%, </a:t>
            </a:r>
            <a:r>
              <a:rPr lang="en-US" sz="2600" dirty="0" err="1"/>
              <a:t>nhịp</a:t>
            </a:r>
            <a:r>
              <a:rPr lang="en-US" sz="2600" dirty="0"/>
              <a:t> </a:t>
            </a:r>
            <a:r>
              <a:rPr lang="en-US" sz="2600" dirty="0" err="1"/>
              <a:t>thở</a:t>
            </a:r>
            <a:r>
              <a:rPr lang="en-US" sz="2600" dirty="0"/>
              <a:t>&lt;20l/p)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kèm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tối</a:t>
            </a:r>
            <a:r>
              <a:rPr lang="en-US" sz="2600" dirty="0"/>
              <a:t> </a:t>
            </a:r>
            <a:r>
              <a:rPr lang="en-US" sz="2600" dirty="0" err="1"/>
              <a:t>thiểu</a:t>
            </a:r>
            <a:r>
              <a:rPr lang="en-US" sz="2600" dirty="0"/>
              <a:t> 1 </a:t>
            </a:r>
            <a:r>
              <a:rPr lang="en-US" sz="2600" dirty="0" err="1"/>
              <a:t>trong</a:t>
            </a:r>
            <a:r>
              <a:rPr lang="en-US" sz="2600" dirty="0"/>
              <a:t> 2 </a:t>
            </a:r>
            <a:r>
              <a:rPr lang="en-US" sz="2600" dirty="0" err="1"/>
              <a:t>mục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: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err="1">
                <a:solidFill>
                  <a:srgbClr val="FFFF00"/>
                </a:solidFill>
              </a:rPr>
              <a:t>Đã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tiêm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tối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thiểu</a:t>
            </a:r>
            <a:r>
              <a:rPr lang="en-US" sz="2400" dirty="0">
                <a:solidFill>
                  <a:srgbClr val="FFFF00"/>
                </a:solidFill>
              </a:rPr>
              <a:t> 1 </a:t>
            </a:r>
            <a:r>
              <a:rPr lang="en-US" sz="2400" dirty="0" err="1">
                <a:solidFill>
                  <a:srgbClr val="FFFF00"/>
                </a:solidFill>
              </a:rPr>
              <a:t>mũi</a:t>
            </a:r>
            <a:r>
              <a:rPr lang="en-US" sz="2400" dirty="0">
                <a:solidFill>
                  <a:srgbClr val="FFFF00"/>
                </a:solidFill>
              </a:rPr>
              <a:t> vaccine &gt;/= 14 </a:t>
            </a:r>
            <a:r>
              <a:rPr lang="en-US" sz="2400" dirty="0" err="1">
                <a:solidFill>
                  <a:srgbClr val="FFFF00"/>
                </a:solidFill>
              </a:rPr>
              <a:t>ngày</a:t>
            </a:r>
            <a:endParaRPr lang="en-US" sz="2400" dirty="0">
              <a:solidFill>
                <a:srgbClr val="FFFF00"/>
              </a:solidFill>
            </a:endParaRPr>
          </a:p>
          <a:p>
            <a:pPr marL="914400" lvl="2" indent="0">
              <a:buNone/>
            </a:pPr>
            <a:r>
              <a:rPr lang="en-US" sz="2400" dirty="0"/>
              <a:t>HOẶC</a:t>
            </a:r>
          </a:p>
          <a:p>
            <a:pPr lvl="2"/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đủ</a:t>
            </a:r>
            <a:r>
              <a:rPr lang="en-US" sz="2400" dirty="0"/>
              <a:t> 4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 </a:t>
            </a:r>
            <a:r>
              <a:rPr lang="en-US" sz="2400" dirty="0" err="1">
                <a:solidFill>
                  <a:srgbClr val="FFFF00"/>
                </a:solidFill>
              </a:rPr>
              <a:t>tuổi</a:t>
            </a:r>
            <a:r>
              <a:rPr lang="en-US" sz="2400" dirty="0">
                <a:solidFill>
                  <a:srgbClr val="FFFF00"/>
                </a:solidFill>
              </a:rPr>
              <a:t> &lt; 45, </a:t>
            </a:r>
            <a:r>
              <a:rPr lang="en-US" sz="2400" dirty="0" err="1">
                <a:solidFill>
                  <a:srgbClr val="FFFF00"/>
                </a:solidFill>
              </a:rPr>
              <a:t>không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có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bệnh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nền</a:t>
            </a:r>
            <a:r>
              <a:rPr lang="en-US" sz="2400" dirty="0">
                <a:solidFill>
                  <a:srgbClr val="FFFF00"/>
                </a:solidFill>
              </a:rPr>
              <a:t> (</a:t>
            </a:r>
            <a:r>
              <a:rPr lang="en-US" sz="2400" dirty="0" err="1">
                <a:solidFill>
                  <a:srgbClr val="FFFF00"/>
                </a:solidFill>
              </a:rPr>
              <a:t>phụ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lục</a:t>
            </a:r>
            <a:r>
              <a:rPr lang="en-US" sz="2400" dirty="0">
                <a:solidFill>
                  <a:srgbClr val="FFFF00"/>
                </a:solidFill>
              </a:rPr>
              <a:t> 1), </a:t>
            </a:r>
            <a:r>
              <a:rPr lang="en-US" sz="2400" dirty="0" err="1">
                <a:solidFill>
                  <a:srgbClr val="FFFF00"/>
                </a:solidFill>
              </a:rPr>
              <a:t>đang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không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mang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thai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và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không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béo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phì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  <a:p>
            <a:pPr lvl="1"/>
            <a:endParaRPr lang="en-US" sz="2400" dirty="0"/>
          </a:p>
          <a:p>
            <a:pPr lvl="1"/>
            <a:endParaRPr lang="en-US" sz="26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706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7906-4FA7-46DE-9036-316D610E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HƯỚNG DẪN TẠM THỜI </a:t>
            </a:r>
            <a:br>
              <a:rPr lang="en-US" dirty="0"/>
            </a:br>
            <a:r>
              <a:rPr lang="en-US" dirty="0"/>
              <a:t>QUẢN LÝ F0 COVID 19 TẠI NHÀ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868B6-1324-4A4E-8253-934490D7F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96064"/>
            <a:ext cx="10810845" cy="39796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Theo </a:t>
            </a:r>
            <a:r>
              <a:rPr lang="en-US" sz="2800" dirty="0" err="1"/>
              <a:t>dõi</a:t>
            </a:r>
            <a:r>
              <a:rPr lang="en-US" sz="2800" dirty="0"/>
              <a:t> – </a:t>
            </a:r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/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F0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:</a:t>
            </a:r>
          </a:p>
          <a:p>
            <a:pPr lvl="1"/>
            <a:r>
              <a:rPr lang="en-US" sz="2600" dirty="0" err="1"/>
              <a:t>Bắt</a:t>
            </a:r>
            <a:r>
              <a:rPr lang="en-US" sz="2600" dirty="0"/>
              <a:t> </a:t>
            </a:r>
            <a:r>
              <a:rPr lang="en-US" sz="2600" dirty="0" err="1"/>
              <a:t>buộc</a:t>
            </a:r>
            <a:r>
              <a:rPr lang="en-US" sz="2600" dirty="0"/>
              <a:t> </a:t>
            </a:r>
            <a:r>
              <a:rPr lang="en-US" sz="2600" dirty="0" err="1"/>
              <a:t>phải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thiết</a:t>
            </a:r>
            <a:r>
              <a:rPr lang="en-US" sz="2600" dirty="0"/>
              <a:t> </a:t>
            </a:r>
            <a:r>
              <a:rPr lang="en-US" sz="2600" dirty="0" err="1"/>
              <a:t>bị</a:t>
            </a:r>
            <a:r>
              <a:rPr lang="en-US" sz="2600" dirty="0"/>
              <a:t> </a:t>
            </a:r>
            <a:r>
              <a:rPr lang="en-US" sz="2600" dirty="0" err="1"/>
              <a:t>đo</a:t>
            </a:r>
            <a:r>
              <a:rPr lang="en-US" sz="2600" dirty="0"/>
              <a:t> SpO2 </a:t>
            </a:r>
            <a:r>
              <a:rPr lang="en-US" sz="2600" dirty="0" err="1"/>
              <a:t>tại</a:t>
            </a:r>
            <a:r>
              <a:rPr lang="en-US" sz="2600" dirty="0"/>
              <a:t> </a:t>
            </a:r>
            <a:r>
              <a:rPr lang="en-US" sz="2600" dirty="0" err="1"/>
              <a:t>nhà</a:t>
            </a:r>
            <a:endParaRPr lang="en-US" sz="2600" dirty="0"/>
          </a:p>
          <a:p>
            <a:pPr lvl="1"/>
            <a:r>
              <a:rPr lang="en-US" sz="2600" dirty="0" err="1"/>
              <a:t>Lập</a:t>
            </a:r>
            <a:r>
              <a:rPr lang="en-US" sz="2600" dirty="0"/>
              <a:t> </a:t>
            </a:r>
            <a:r>
              <a:rPr lang="en-US" sz="2600" dirty="0" err="1"/>
              <a:t>danh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F0 </a:t>
            </a:r>
            <a:r>
              <a:rPr lang="en-US" sz="2600" dirty="0" err="1"/>
              <a:t>tại</a:t>
            </a:r>
            <a:r>
              <a:rPr lang="en-US" sz="2600" dirty="0"/>
              <a:t>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dõi</a:t>
            </a:r>
            <a:endParaRPr lang="en-US" sz="2600" dirty="0"/>
          </a:p>
          <a:p>
            <a:pPr lvl="1"/>
            <a:r>
              <a:rPr lang="en-US" sz="2600" dirty="0"/>
              <a:t>Theo </a:t>
            </a:r>
            <a:r>
              <a:rPr lang="en-US" sz="2600" dirty="0" err="1"/>
              <a:t>dõi</a:t>
            </a:r>
            <a:r>
              <a:rPr lang="en-US" sz="2600" dirty="0"/>
              <a:t>:</a:t>
            </a:r>
          </a:p>
          <a:p>
            <a:pPr lvl="2"/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: </a:t>
            </a:r>
            <a:r>
              <a:rPr lang="en-US" sz="2400" dirty="0" err="1"/>
              <a:t>mạch</a:t>
            </a:r>
            <a:r>
              <a:rPr lang="en-US" sz="2400" dirty="0"/>
              <a:t>,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, </a:t>
            </a:r>
            <a:r>
              <a:rPr lang="en-US" sz="2400" dirty="0" err="1"/>
              <a:t>nhịp</a:t>
            </a:r>
            <a:r>
              <a:rPr lang="en-US" sz="2400" dirty="0"/>
              <a:t> </a:t>
            </a:r>
            <a:r>
              <a:rPr lang="en-US" sz="2400" dirty="0" err="1"/>
              <a:t>thở</a:t>
            </a:r>
            <a:r>
              <a:rPr lang="en-US" sz="2400" dirty="0"/>
              <a:t>, SpO2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huyết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(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)</a:t>
            </a:r>
          </a:p>
          <a:p>
            <a:pPr lvl="2"/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triệu</a:t>
            </a:r>
            <a:r>
              <a:rPr lang="en-US" sz="2400" dirty="0"/>
              <a:t> </a:t>
            </a:r>
            <a:r>
              <a:rPr lang="en-US" sz="2400" dirty="0" err="1"/>
              <a:t>chứng</a:t>
            </a:r>
            <a:r>
              <a:rPr lang="en-US" sz="2400" dirty="0"/>
              <a:t>: ho, </a:t>
            </a:r>
            <a:r>
              <a:rPr lang="en-US" sz="2400" dirty="0" err="1"/>
              <a:t>rát</a:t>
            </a:r>
            <a:r>
              <a:rPr lang="en-US" sz="2400" dirty="0"/>
              <a:t> </a:t>
            </a:r>
            <a:r>
              <a:rPr lang="en-US" sz="2400" dirty="0" err="1"/>
              <a:t>họng</a:t>
            </a:r>
            <a:r>
              <a:rPr lang="en-US" sz="2400" dirty="0"/>
              <a:t>, </a:t>
            </a:r>
            <a:r>
              <a:rPr lang="en-US" sz="2400" dirty="0" err="1"/>
              <a:t>chảy</a:t>
            </a:r>
            <a:r>
              <a:rPr lang="en-US" sz="2400" dirty="0"/>
              <a:t>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/>
              <a:t>đau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….</a:t>
            </a:r>
          </a:p>
          <a:p>
            <a:pPr lvl="2"/>
            <a:r>
              <a:rPr lang="en-US" sz="2400" dirty="0" err="1"/>
              <a:t>Tần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: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thiểu</a:t>
            </a:r>
            <a:r>
              <a:rPr lang="en-US" sz="2400" dirty="0"/>
              <a:t> 2 </a:t>
            </a:r>
            <a:r>
              <a:rPr lang="en-US" sz="2400" dirty="0" err="1"/>
              <a:t>lần</a:t>
            </a:r>
            <a:r>
              <a:rPr lang="en-US" sz="2400" dirty="0"/>
              <a:t>/</a:t>
            </a:r>
            <a:r>
              <a:rPr lang="en-US" sz="2400" dirty="0" err="1"/>
              <a:t>ngày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6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333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Healthcare Center Website by Slidesgo">
  <a:themeElements>
    <a:clrScheme name="Simple Light">
      <a:dk1>
        <a:srgbClr val="2F4A8A"/>
      </a:dk1>
      <a:lt1>
        <a:srgbClr val="FFFFFF"/>
      </a:lt1>
      <a:dk2>
        <a:srgbClr val="666666"/>
      </a:dk2>
      <a:lt2>
        <a:srgbClr val="4869B1"/>
      </a:lt2>
      <a:accent1>
        <a:srgbClr val="7EACEC"/>
      </a:accent1>
      <a:accent2>
        <a:srgbClr val="C3D9FB"/>
      </a:accent2>
      <a:accent3>
        <a:srgbClr val="90D1CB"/>
      </a:accent3>
      <a:accent4>
        <a:srgbClr val="AFDCDD"/>
      </a:accent4>
      <a:accent5>
        <a:srgbClr val="F8DBC4"/>
      </a:accent5>
      <a:accent6>
        <a:srgbClr val="FFB172"/>
      </a:accent6>
      <a:hlink>
        <a:srgbClr val="2F4A8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1691</Words>
  <Application>Microsoft Macintosh PowerPoint</Application>
  <PresentationFormat>Widescreen</PresentationFormat>
  <Paragraphs>220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Alata</vt:lpstr>
      <vt:lpstr>Arial</vt:lpstr>
      <vt:lpstr>Calibri</vt:lpstr>
      <vt:lpstr>Montserrat</vt:lpstr>
      <vt:lpstr>Open Sans</vt:lpstr>
      <vt:lpstr>Open Sans SemiBold</vt:lpstr>
      <vt:lpstr>Times New Roman</vt:lpstr>
      <vt:lpstr>Damask</vt:lpstr>
      <vt:lpstr>Healthcare Center Website by Slidesgo</vt:lpstr>
      <vt:lpstr>QUẢN LÝ F0  TẠI NƠI CƯ NGỤ</vt:lpstr>
      <vt:lpstr>BỐI CẢNH VÀ NHU CẦU quản lý f0 tại nhà</vt:lpstr>
      <vt:lpstr>BỐI CẢNH VÀ NHU CẦU quản lý f0 tại nhà</vt:lpstr>
      <vt:lpstr>THÔNG TIN CHUNG</vt:lpstr>
      <vt:lpstr>NHIỆM VỤ CHUNG CỦA CƠ SỞ QUẢN LÝ F0 TẠI NHÀ</vt:lpstr>
      <vt:lpstr>HƯỚNG DẪN TẠM THỜI  QUẢN LÝ F0 COVID 19 TẠI NHÀ</vt:lpstr>
      <vt:lpstr>HƯỚNG DẪN TẠM THỜI  QUẢN LÝ F0 COVID 19 TẠI NHÀ</vt:lpstr>
      <vt:lpstr>HƯỚNG DẪN TẠM THỜI  QUẢN LÝ F0 COVID 19 TẠI NHÀ</vt:lpstr>
      <vt:lpstr>HƯỚNG DẪN TẠM THỜI  QUẢN LÝ F0 COVID 19 TẠI NHÀ</vt:lpstr>
      <vt:lpstr>HƯỚNG DẪN TẠM THỜI  QUẢN LÝ F0 COVID 19 TẠI NHÀ</vt:lpstr>
      <vt:lpstr>PowerPoint Presentation</vt:lpstr>
      <vt:lpstr>PowerPoint Presentation</vt:lpstr>
      <vt:lpstr>HƯỚNG DẪN TẠM THỜI  QUẢN LÝ F0 COVID 19 TẠI NHÀ</vt:lpstr>
      <vt:lpstr>HƯỚNG DẪN TẠM THỜI  QUẢN LÝ F0 COVID 19 TẠI NHÀ</vt:lpstr>
      <vt:lpstr>ĐỐI TƯỢNG F0 QUẢN LÝ TẠI NHÀ</vt:lpstr>
      <vt:lpstr>NHIỆM VỤ CỤ THỂ CỦA CƠ SỞ QUẢN LÝ F0 TẠI NHÀ</vt:lpstr>
      <vt:lpstr>Xác định, lập danh sách F0 quản lý tại nhà</vt:lpstr>
      <vt:lpstr>Yêu cầu đối với Cơ sở quản lý F0 tại nhà</vt:lpstr>
      <vt:lpstr>TỔ CHỨC THỰC HIỆN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QUẢN LÝ F0  TẠI NƠI CƯ NGỤ</dc:title>
  <dc:creator>Minh Giang</dc:creator>
  <cp:lastModifiedBy>Microsoft Office User</cp:lastModifiedBy>
  <cp:revision>2</cp:revision>
  <dcterms:created xsi:type="dcterms:W3CDTF">2021-08-12T14:28:20Z</dcterms:created>
  <dcterms:modified xsi:type="dcterms:W3CDTF">2021-08-13T02:03:36Z</dcterms:modified>
</cp:coreProperties>
</file>